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6" r:id="rId2"/>
    <p:sldId id="258" r:id="rId3"/>
    <p:sldId id="259" r:id="rId4"/>
    <p:sldId id="264" r:id="rId5"/>
    <p:sldId id="273" r:id="rId6"/>
    <p:sldId id="260" r:id="rId7"/>
    <p:sldId id="261" r:id="rId8"/>
    <p:sldId id="262" r:id="rId9"/>
    <p:sldId id="263" r:id="rId10"/>
    <p:sldId id="265" r:id="rId11"/>
    <p:sldId id="269" r:id="rId12"/>
    <p:sldId id="274" r:id="rId13"/>
    <p:sldId id="268" r:id="rId14"/>
    <p:sldId id="270" r:id="rId15"/>
    <p:sldId id="285" r:id="rId16"/>
    <p:sldId id="267" r:id="rId17"/>
    <p:sldId id="275" r:id="rId18"/>
    <p:sldId id="276" r:id="rId19"/>
    <p:sldId id="286" r:id="rId20"/>
    <p:sldId id="287" r:id="rId21"/>
    <p:sldId id="288" r:id="rId22"/>
    <p:sldId id="290" r:id="rId23"/>
    <p:sldId id="289" r:id="rId24"/>
    <p:sldId id="296" r:id="rId25"/>
    <p:sldId id="277" r:id="rId26"/>
    <p:sldId id="291" r:id="rId27"/>
    <p:sldId id="278" r:id="rId28"/>
    <p:sldId id="297" r:id="rId29"/>
    <p:sldId id="298" r:id="rId30"/>
    <p:sldId id="299" r:id="rId31"/>
    <p:sldId id="279" r:id="rId32"/>
    <p:sldId id="300" r:id="rId33"/>
    <p:sldId id="301" r:id="rId34"/>
    <p:sldId id="302" r:id="rId35"/>
    <p:sldId id="303" r:id="rId36"/>
    <p:sldId id="306" r:id="rId37"/>
    <p:sldId id="307" r:id="rId38"/>
    <p:sldId id="308" r:id="rId39"/>
    <p:sldId id="309" r:id="rId40"/>
    <p:sldId id="310" r:id="rId41"/>
    <p:sldId id="311" r:id="rId42"/>
    <p:sldId id="313" r:id="rId43"/>
    <p:sldId id="314" r:id="rId44"/>
    <p:sldId id="315" r:id="rId45"/>
    <p:sldId id="316" r:id="rId46"/>
    <p:sldId id="317" r:id="rId47"/>
    <p:sldId id="318" r:id="rId48"/>
    <p:sldId id="389" r:id="rId49"/>
    <p:sldId id="312" r:id="rId50"/>
    <p:sldId id="304" r:id="rId51"/>
    <p:sldId id="319" r:id="rId52"/>
    <p:sldId id="320" r:id="rId53"/>
    <p:sldId id="321" r:id="rId54"/>
    <p:sldId id="322" r:id="rId55"/>
    <p:sldId id="323" r:id="rId56"/>
    <p:sldId id="324" r:id="rId57"/>
    <p:sldId id="325" r:id="rId58"/>
    <p:sldId id="326" r:id="rId59"/>
    <p:sldId id="327" r:id="rId60"/>
    <p:sldId id="330" r:id="rId61"/>
    <p:sldId id="329" r:id="rId62"/>
    <p:sldId id="328" r:id="rId63"/>
    <p:sldId id="305" r:id="rId64"/>
    <p:sldId id="390" r:id="rId65"/>
    <p:sldId id="280" r:id="rId66"/>
    <p:sldId id="271" r:id="rId67"/>
    <p:sldId id="331" r:id="rId68"/>
    <p:sldId id="272" r:id="rId69"/>
    <p:sldId id="332" r:id="rId70"/>
    <p:sldId id="266" r:id="rId71"/>
    <p:sldId id="333" r:id="rId72"/>
    <p:sldId id="356" r:id="rId73"/>
    <p:sldId id="361" r:id="rId74"/>
    <p:sldId id="363" r:id="rId75"/>
    <p:sldId id="367" r:id="rId76"/>
    <p:sldId id="368" r:id="rId77"/>
    <p:sldId id="371" r:id="rId78"/>
    <p:sldId id="364" r:id="rId79"/>
    <p:sldId id="365" r:id="rId80"/>
    <p:sldId id="362" r:id="rId81"/>
    <p:sldId id="366" r:id="rId82"/>
    <p:sldId id="358" r:id="rId83"/>
    <p:sldId id="372" r:id="rId84"/>
    <p:sldId id="387" r:id="rId85"/>
    <p:sldId id="388" r:id="rId86"/>
    <p:sldId id="375" r:id="rId87"/>
    <p:sldId id="380" r:id="rId88"/>
    <p:sldId id="381" r:id="rId89"/>
    <p:sldId id="373" r:id="rId90"/>
    <p:sldId id="374" r:id="rId91"/>
    <p:sldId id="376" r:id="rId92"/>
    <p:sldId id="377" r:id="rId93"/>
    <p:sldId id="382" r:id="rId94"/>
    <p:sldId id="386" r:id="rId95"/>
    <p:sldId id="383" r:id="rId96"/>
    <p:sldId id="334" r:id="rId97"/>
    <p:sldId id="343" r:id="rId98"/>
    <p:sldId id="344" r:id="rId99"/>
    <p:sldId id="360" r:id="rId100"/>
    <p:sldId id="347" r:id="rId101"/>
    <p:sldId id="349" r:id="rId102"/>
    <p:sldId id="348" r:id="rId103"/>
    <p:sldId id="350" r:id="rId104"/>
    <p:sldId id="351" r:id="rId105"/>
    <p:sldId id="346" r:id="rId106"/>
    <p:sldId id="295" r:id="rId107"/>
    <p:sldId id="257" r:id="rId10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9C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22" autoAdjust="0"/>
  </p:normalViewPr>
  <p:slideViewPr>
    <p:cSldViewPr snapToGrid="0" snapToObjects="1">
      <p:cViewPr>
        <p:scale>
          <a:sx n="100" d="100"/>
          <a:sy n="100" d="100"/>
        </p:scale>
        <p:origin x="-1008" y="-60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interSettings" Target="printerSettings/printerSettings1.bin"/><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8DD7DB-0A77-0C44-A90D-DA56DD16E7A1}" type="datetimeFigureOut">
              <a:rPr lang="en-US" smtClean="0"/>
              <a:t>5/4/16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88900-DA85-B941-B872-9A32732B8ECF}" type="slidenum">
              <a:rPr lang="en-US" smtClean="0"/>
              <a:t>‹#›</a:t>
            </a:fld>
            <a:endParaRPr lang="en-US"/>
          </a:p>
        </p:txBody>
      </p:sp>
    </p:spTree>
    <p:extLst>
      <p:ext uri="{BB962C8B-B14F-4D97-AF65-F5344CB8AC3E}">
        <p14:creationId xmlns:p14="http://schemas.microsoft.com/office/powerpoint/2010/main" val="4097080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all enjoy lunch?  Anyone go out and grab a coffee during the break?  Yeah...some of you?</a:t>
            </a:r>
          </a:p>
          <a:p>
            <a:endParaRPr lang="en-US" dirty="0" smtClean="0"/>
          </a:p>
          <a:p>
            <a:r>
              <a:rPr lang="en-US" dirty="0" smtClean="0"/>
              <a:t>Many lifetimes ago, I worked as a barista at a popular coffee shop.</a:t>
            </a:r>
          </a:p>
          <a:p>
            <a:endParaRPr lang="en-US" dirty="0" smtClean="0"/>
          </a:p>
          <a:p>
            <a:r>
              <a:rPr lang="en-US" dirty="0" smtClean="0"/>
              <a:t>It was a mid-sized neighborhood store with a mix of traffic coming from the surrounding homes and businesses.  We were actually right across the street from one of the big game studios so we'd always have a spike in business right before the next Call of Duty was supposed to be finished.  It was a nice mix of customers and most of the regulars were great....but there was one....(there always is).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a:t>
            </a:fld>
            <a:endParaRPr lang="en-US"/>
          </a:p>
        </p:txBody>
      </p:sp>
    </p:spTree>
    <p:extLst>
      <p:ext uri="{BB962C8B-B14F-4D97-AF65-F5344CB8AC3E}">
        <p14:creationId xmlns:p14="http://schemas.microsoft.com/office/powerpoint/2010/main" val="3920836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brings me to our topic - safety and security in coffee shops.</a:t>
            </a:r>
          </a:p>
          <a:p>
            <a:endParaRPr lang="en-US" dirty="0" smtClean="0"/>
          </a:p>
          <a:p>
            <a:r>
              <a:rPr lang="en-US" dirty="0" smtClean="0"/>
              <a:t>Wait....that doesn't sound right....hmmm...maybe save that for a java conference.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a:t>
            </a:fld>
            <a:endParaRPr lang="en-US"/>
          </a:p>
        </p:txBody>
      </p:sp>
    </p:spTree>
    <p:extLst>
      <p:ext uri="{BB962C8B-B14F-4D97-AF65-F5344CB8AC3E}">
        <p14:creationId xmlns:p14="http://schemas.microsoft.com/office/powerpoint/2010/main" val="32337985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would have lost a lot of important, magical moments with other customers.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100</a:t>
            </a:fld>
            <a:endParaRPr lang="en-US"/>
          </a:p>
        </p:txBody>
      </p:sp>
    </p:spTree>
    <p:extLst>
      <p:ext uri="{BB962C8B-B14F-4D97-AF65-F5344CB8AC3E}">
        <p14:creationId xmlns:p14="http://schemas.microsoft.com/office/powerpoint/2010/main" val="31334747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there are times when the data we need from the database is complicated and being able to drop down to raw </a:t>
            </a:r>
            <a:r>
              <a:rPr lang="en-US" dirty="0" err="1" smtClean="0"/>
              <a:t>sql</a:t>
            </a:r>
            <a:r>
              <a:rPr lang="en-US" dirty="0" smtClean="0"/>
              <a:t> is the only straightforward way of getting it.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101</a:t>
            </a:fld>
            <a:endParaRPr lang="en-US"/>
          </a:p>
        </p:txBody>
      </p:sp>
    </p:spTree>
    <p:extLst>
      <p:ext uri="{BB962C8B-B14F-4D97-AF65-F5344CB8AC3E}">
        <p14:creationId xmlns:p14="http://schemas.microsoft.com/office/powerpoint/2010/main" val="24135011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t>
            </a:r>
            <a:r>
              <a:rPr lang="en-US" dirty="0" err="1" smtClean="0"/>
              <a:t>ActiveRecord</a:t>
            </a:r>
            <a:r>
              <a:rPr lang="en-US" dirty="0" smtClean="0"/>
              <a:t> didn't allow this flexibility, it would be less and less useful as our apps got more and more complex.  We'd spend a lot of time writing our own methods from scratch and (if the history of programming is any indication), we’d end up making</a:t>
            </a:r>
            <a:r>
              <a:rPr lang="en-US" baseline="0" dirty="0" smtClean="0"/>
              <a:t> an even bigger mess of things.  And then our apps would be in the news for all the wrong reasons.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102</a:t>
            </a:fld>
            <a:endParaRPr lang="en-US"/>
          </a:p>
        </p:txBody>
      </p:sp>
    </p:spTree>
    <p:extLst>
      <p:ext uri="{BB962C8B-B14F-4D97-AF65-F5344CB8AC3E}">
        <p14:creationId xmlns:p14="http://schemas.microsoft.com/office/powerpoint/2010/main" val="14142112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know it’s a little bit tougher than ‘ye good </a:t>
            </a:r>
            <a:r>
              <a:rPr lang="en-US" dirty="0" err="1" smtClean="0"/>
              <a:t>olde</a:t>
            </a:r>
            <a:r>
              <a:rPr lang="en-US" dirty="0" smtClean="0"/>
              <a:t> days’ where security</a:t>
            </a:r>
            <a:r>
              <a:rPr lang="en-US" baseline="0" dirty="0" smtClean="0"/>
              <a:t> was a heavy wooden door guarded by a tough guy.  We didn’t have to worry about automated attacks being run by three-year-olds looking for the slightest vulnerabilities in our code.  It was a face-to-face interaction and you likely got one try to get it right.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103</a:t>
            </a:fld>
            <a:endParaRPr lang="en-US"/>
          </a:p>
        </p:txBody>
      </p:sp>
    </p:spTree>
    <p:extLst>
      <p:ext uri="{BB962C8B-B14F-4D97-AF65-F5344CB8AC3E}">
        <p14:creationId xmlns:p14="http://schemas.microsoft.com/office/powerpoint/2010/main" val="30242108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reality, things aren’t really</a:t>
            </a:r>
            <a:r>
              <a:rPr lang="en-US" baseline="0" dirty="0" smtClean="0"/>
              <a:t> that much more complicated.  With the built in security in Active Record and just a bit more knowledge of what’s going on behind the scenes in those helper methods, we can write code that will keep our customer’s data and our reputations safe and secure.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104</a:t>
            </a:fld>
            <a:endParaRPr lang="en-US"/>
          </a:p>
        </p:txBody>
      </p:sp>
    </p:spTree>
    <p:extLst>
      <p:ext uri="{BB962C8B-B14F-4D97-AF65-F5344CB8AC3E}">
        <p14:creationId xmlns:p14="http://schemas.microsoft.com/office/powerpoint/2010/main" val="21203785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a:t>
            </a:r>
            <a:r>
              <a:rPr lang="en-US" baseline="0" dirty="0" smtClean="0"/>
              <a:t> to give a quick </a:t>
            </a:r>
            <a:r>
              <a:rPr lang="en-US" baseline="0" dirty="0" err="1" smtClean="0"/>
              <a:t>shoutout</a:t>
            </a:r>
            <a:r>
              <a:rPr lang="en-US" baseline="0" dirty="0" smtClean="0"/>
              <a:t> to my colleague Eric </a:t>
            </a:r>
            <a:r>
              <a:rPr lang="en-US" baseline="0" dirty="0" err="1" smtClean="0"/>
              <a:t>Rafaloff</a:t>
            </a:r>
            <a:r>
              <a:rPr lang="en-US" baseline="0" dirty="0" smtClean="0"/>
              <a:t> whose Thursday code reading was the inspiration for this talk and my husband Josh for hand drawing anything I asked for AND double checking my </a:t>
            </a:r>
            <a:r>
              <a:rPr lang="en-US" baseline="0" dirty="0" err="1" smtClean="0"/>
              <a:t>sql</a:t>
            </a:r>
            <a:r>
              <a:rPr lang="en-US" baseline="0" dirty="0" smtClean="0"/>
              <a:t>.  Coder/Animators are the best.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105</a:t>
            </a:fld>
            <a:endParaRPr lang="en-US"/>
          </a:p>
        </p:txBody>
      </p:sp>
    </p:spTree>
    <p:extLst>
      <p:ext uri="{BB962C8B-B14F-4D97-AF65-F5344CB8AC3E}">
        <p14:creationId xmlns:p14="http://schemas.microsoft.com/office/powerpoint/2010/main" val="35692686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great resources if you’d like to learn more</a:t>
            </a:r>
            <a:r>
              <a:rPr lang="en-US" baseline="0" dirty="0" smtClean="0"/>
              <a:t> about </a:t>
            </a:r>
            <a:r>
              <a:rPr lang="en-US" baseline="0" dirty="0" err="1" smtClean="0"/>
              <a:t>sql</a:t>
            </a:r>
            <a:r>
              <a:rPr lang="en-US" baseline="0" dirty="0" smtClean="0"/>
              <a:t> injection and rails.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106</a:t>
            </a:fld>
            <a:endParaRPr lang="en-US"/>
          </a:p>
        </p:txBody>
      </p:sp>
    </p:spTree>
    <p:extLst>
      <p:ext uri="{BB962C8B-B14F-4D97-AF65-F5344CB8AC3E}">
        <p14:creationId xmlns:p14="http://schemas.microsoft.com/office/powerpoint/2010/main" val="38595257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I’m Jessica Rudder.</a:t>
            </a:r>
            <a:br>
              <a:rPr lang="en-US" dirty="0" smtClean="0"/>
            </a:br>
            <a:r>
              <a:rPr lang="en-US" dirty="0" smtClean="0"/>
              <a:t/>
            </a:r>
            <a:br>
              <a:rPr lang="en-US" dirty="0" smtClean="0"/>
            </a:br>
            <a:r>
              <a:rPr lang="en-US" dirty="0" smtClean="0"/>
              <a:t>I</a:t>
            </a:r>
            <a:r>
              <a:rPr lang="en-US" baseline="0" dirty="0" smtClean="0"/>
              <a:t> </a:t>
            </a:r>
            <a:r>
              <a:rPr lang="en-US" baseline="0" dirty="0" smtClean="0"/>
              <a:t>make videos about code at </a:t>
            </a:r>
            <a:r>
              <a:rPr lang="en-US" baseline="0" dirty="0" err="1" smtClean="0"/>
              <a:t>youtube.com</a:t>
            </a:r>
            <a:r>
              <a:rPr lang="en-US" baseline="0" dirty="0" smtClean="0"/>
              <a:t>/</a:t>
            </a:r>
            <a:r>
              <a:rPr lang="en-US" baseline="0" dirty="0" err="1" smtClean="0"/>
              <a:t>compchomp</a:t>
            </a:r>
            <a:r>
              <a:rPr lang="en-US" baseline="0" dirty="0" smtClean="0"/>
              <a:t> – if you like code and videos, I’d love to have you check them out</a:t>
            </a:r>
            <a:r>
              <a:rPr lang="en-US" baseline="0" dirty="0" smtClean="0"/>
              <a:t>.</a:t>
            </a:r>
            <a:endParaRPr lang="en-US" baseline="0" dirty="0" smtClean="0"/>
          </a:p>
          <a:p>
            <a:endParaRPr lang="en-US" baseline="0" dirty="0" smtClean="0"/>
          </a:p>
          <a:p>
            <a:r>
              <a:rPr lang="en-US" baseline="0" dirty="0" smtClean="0"/>
              <a:t>I’d also love to continue the conversation - I’m on Twitter @</a:t>
            </a:r>
            <a:r>
              <a:rPr lang="en-US" baseline="0" dirty="0" err="1" smtClean="0"/>
              <a:t>JessRudder</a:t>
            </a:r>
            <a:endParaRPr lang="en-US" baseline="0" dirty="0" smtClean="0"/>
          </a:p>
          <a:p>
            <a:endParaRPr lang="en-US" baseline="0" dirty="0" smtClean="0"/>
          </a:p>
          <a:p>
            <a:r>
              <a:rPr lang="en-US" baseline="0" dirty="0" smtClean="0"/>
              <a:t>And, I’ve “borrowed” the company credit card </a:t>
            </a:r>
            <a:r>
              <a:rPr lang="en-US" baseline="0" dirty="0" smtClean="0"/>
              <a:t>in order to host a get together tonight for people that are new to coding.  If you’re just starting out and you’d like to hear more about Learn or you want to meet some other beginners, hit me up after the talk and I’ll give you the</a:t>
            </a:r>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107</a:t>
            </a:fld>
            <a:endParaRPr lang="en-US"/>
          </a:p>
        </p:txBody>
      </p:sp>
    </p:spTree>
    <p:extLst>
      <p:ext uri="{BB962C8B-B14F-4D97-AF65-F5344CB8AC3E}">
        <p14:creationId xmlns:p14="http://schemas.microsoft.com/office/powerpoint/2010/main" val="3839272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we're a room full of (mostly) web developers.  So, lets talk about security in web apps instead.</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11</a:t>
            </a:fld>
            <a:endParaRPr lang="en-US"/>
          </a:p>
        </p:txBody>
      </p:sp>
    </p:spTree>
    <p:extLst>
      <p:ext uri="{BB962C8B-B14F-4D97-AF65-F5344CB8AC3E}">
        <p14:creationId xmlns:p14="http://schemas.microsoft.com/office/powerpoint/2010/main" val="837521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risk of stretching that coffee shop metaphor a bit too far, I'd argue that our web applications have a vulnerability that's very similar to the one Susie was exploiting.</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12</a:t>
            </a:fld>
            <a:endParaRPr lang="en-US"/>
          </a:p>
        </p:txBody>
      </p:sp>
    </p:spTree>
    <p:extLst>
      <p:ext uri="{BB962C8B-B14F-4D97-AF65-F5344CB8AC3E}">
        <p14:creationId xmlns:p14="http://schemas.microsoft.com/office/powerpoint/2010/main" val="2439022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injection.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13</a:t>
            </a:fld>
            <a:endParaRPr lang="en-US"/>
          </a:p>
        </p:txBody>
      </p:sp>
    </p:spTree>
    <p:extLst>
      <p:ext uri="{BB962C8B-B14F-4D97-AF65-F5344CB8AC3E}">
        <p14:creationId xmlns:p14="http://schemas.microsoft.com/office/powerpoint/2010/main" val="158465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go into more detail in a minute, but, in brief, it's when someone closes out a legitimate transaction with your database then immediately tries to sneak more SQL commands in there so they can interact with your database and walk off with something a whole lot more valuable than coffee.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14</a:t>
            </a:fld>
            <a:endParaRPr lang="en-US"/>
          </a:p>
        </p:txBody>
      </p:sp>
    </p:spTree>
    <p:extLst>
      <p:ext uri="{BB962C8B-B14F-4D97-AF65-F5344CB8AC3E}">
        <p14:creationId xmlns:p14="http://schemas.microsoft.com/office/powerpoint/2010/main" val="1293677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thinking...."We're developers!  There's nothing more valuable than coffee."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15</a:t>
            </a:fld>
            <a:endParaRPr lang="en-US"/>
          </a:p>
        </p:txBody>
      </p:sp>
    </p:spTree>
    <p:extLst>
      <p:ext uri="{BB962C8B-B14F-4D97-AF65-F5344CB8AC3E}">
        <p14:creationId xmlns:p14="http://schemas.microsoft.com/office/powerpoint/2010/main" val="3445724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this case, there is...it's your customer's private information.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16</a:t>
            </a:fld>
            <a:endParaRPr lang="en-US"/>
          </a:p>
        </p:txBody>
      </p:sp>
    </p:spTree>
    <p:extLst>
      <p:ext uri="{BB962C8B-B14F-4D97-AF65-F5344CB8AC3E}">
        <p14:creationId xmlns:p14="http://schemas.microsoft.com/office/powerpoint/2010/main" val="3674157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talk about security vulnerabilities, we expect that we're talking about something new.  A vulnerability that was just discovered in the past few weeks.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17</a:t>
            </a:fld>
            <a:endParaRPr lang="en-US"/>
          </a:p>
        </p:txBody>
      </p:sp>
    </p:spTree>
    <p:extLst>
      <p:ext uri="{BB962C8B-B14F-4D97-AF65-F5344CB8AC3E}">
        <p14:creationId xmlns:p14="http://schemas.microsoft.com/office/powerpoint/2010/main" val="4287206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 like </a:t>
            </a:r>
            <a:r>
              <a:rPr lang="en-US" dirty="0" err="1" smtClean="0"/>
              <a:t>Heartbleed</a:t>
            </a:r>
            <a:r>
              <a:rPr lang="en-US" dirty="0" smtClean="0"/>
              <a:t> where it's announced publicly the same day a patch is released.</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18</a:t>
            </a:fld>
            <a:endParaRPr lang="en-US"/>
          </a:p>
        </p:txBody>
      </p:sp>
    </p:spTree>
    <p:extLst>
      <p:ext uri="{BB962C8B-B14F-4D97-AF65-F5344CB8AC3E}">
        <p14:creationId xmlns:p14="http://schemas.microsoft.com/office/powerpoint/2010/main" val="1996929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injection though...it's old enough to vote</a:t>
            </a:r>
            <a:r>
              <a:rPr lang="en-US" baseline="0" dirty="0" smtClean="0"/>
              <a:t> (in the U.S.)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19</a:t>
            </a:fld>
            <a:endParaRPr lang="en-US"/>
          </a:p>
        </p:txBody>
      </p:sp>
    </p:spTree>
    <p:extLst>
      <p:ext uri="{BB962C8B-B14F-4D97-AF65-F5344CB8AC3E}">
        <p14:creationId xmlns:p14="http://schemas.microsoft.com/office/powerpoint/2010/main" val="228589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Susie would come in 3-4 times per week...and she always had the same order.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a:t>
            </a:fld>
            <a:endParaRPr lang="en-US"/>
          </a:p>
        </p:txBody>
      </p:sp>
    </p:spTree>
    <p:extLst>
      <p:ext uri="{BB962C8B-B14F-4D97-AF65-F5344CB8AC3E}">
        <p14:creationId xmlns:p14="http://schemas.microsoft.com/office/powerpoint/2010/main" val="2912878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public mention of it seems to have been by Jeff </a:t>
            </a:r>
            <a:r>
              <a:rPr lang="en-US" dirty="0" err="1" smtClean="0"/>
              <a:t>Forristal</a:t>
            </a:r>
            <a:r>
              <a:rPr lang="en-US" dirty="0" smtClean="0"/>
              <a:t> in an online hacker magazine called "</a:t>
            </a:r>
            <a:r>
              <a:rPr lang="en-US" dirty="0" err="1" smtClean="0"/>
              <a:t>Phrack</a:t>
            </a:r>
            <a:r>
              <a:rPr lang="en-US" dirty="0" smtClean="0"/>
              <a:t>" in 1998.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20</a:t>
            </a:fld>
            <a:endParaRPr lang="en-US"/>
          </a:p>
        </p:txBody>
      </p:sp>
    </p:spTree>
    <p:extLst>
      <p:ext uri="{BB962C8B-B14F-4D97-AF65-F5344CB8AC3E}">
        <p14:creationId xmlns:p14="http://schemas.microsoft.com/office/powerpoint/2010/main" val="283675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Jeff, who went by the hacker name of Rain Forrest Puppy...</a:t>
            </a:r>
          </a:p>
          <a:p>
            <a:endParaRPr lang="en-US" dirty="0" smtClean="0"/>
          </a:p>
          <a:p>
            <a:r>
              <a:rPr lang="en-US" dirty="0" smtClean="0"/>
              <a:t>Actually, let's pause here for a moment.  While researching this I came across a lot of stories and news articles sporting people's hacker names and I realized - I haven't got a hacker name.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21</a:t>
            </a:fld>
            <a:endParaRPr lang="en-US"/>
          </a:p>
        </p:txBody>
      </p:sp>
    </p:spTree>
    <p:extLst>
      <p:ext uri="{BB962C8B-B14F-4D97-AF65-F5344CB8AC3E}">
        <p14:creationId xmlns:p14="http://schemas.microsoft.com/office/powerpoint/2010/main" val="2206552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did what any reasonable web developer would do...I </a:t>
            </a:r>
            <a:r>
              <a:rPr lang="en-US" dirty="0" err="1" smtClean="0"/>
              <a:t>googled</a:t>
            </a:r>
            <a:r>
              <a:rPr lang="en-US" dirty="0" smtClean="0"/>
              <a:t> "Hacker Name Generators".  I tried out a few different options (including one dubious one that insisted it needed to know my mother's maiden name in order to generate my hacker name...nice try) and I was the proud owner of this </a:t>
            </a:r>
            <a:r>
              <a:rPr lang="en-US" dirty="0" err="1" smtClean="0"/>
              <a:t>doozie</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22</a:t>
            </a:fld>
            <a:endParaRPr lang="en-US"/>
          </a:p>
        </p:txBody>
      </p:sp>
    </p:spTree>
    <p:extLst>
      <p:ext uri="{BB962C8B-B14F-4D97-AF65-F5344CB8AC3E}">
        <p14:creationId xmlns:p14="http://schemas.microsoft.com/office/powerpoint/2010/main" val="2949566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Fire 4cid</a:t>
            </a:r>
          </a:p>
          <a:p>
            <a:endParaRPr lang="en-US" dirty="0" smtClean="0"/>
          </a:p>
          <a:p>
            <a:r>
              <a:rPr lang="en-US" dirty="0" smtClean="0"/>
              <a:t>You know it's a legit hacker name because they used a 4 instead of an 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23</a:t>
            </a:fld>
            <a:endParaRPr lang="en-US"/>
          </a:p>
        </p:txBody>
      </p:sp>
    </p:spTree>
    <p:extLst>
      <p:ext uri="{BB962C8B-B14F-4D97-AF65-F5344CB8AC3E}">
        <p14:creationId xmlns:p14="http://schemas.microsoft.com/office/powerpoint/2010/main" val="2046168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Rain Forrest Puppy had discovered that SQL databases (which were just starting to replace the then more popular Access databases) allowed batch commands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24</a:t>
            </a:fld>
            <a:endParaRPr lang="en-US"/>
          </a:p>
        </p:txBody>
      </p:sp>
    </p:spTree>
    <p:extLst>
      <p:ext uri="{BB962C8B-B14F-4D97-AF65-F5344CB8AC3E}">
        <p14:creationId xmlns:p14="http://schemas.microsoft.com/office/powerpoint/2010/main" val="230545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only being able to send one query through to the database each</a:t>
            </a:r>
            <a:r>
              <a:rPr lang="en-US" baseline="0" dirty="0" smtClean="0"/>
              <a:t> time it was opened</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25</a:t>
            </a:fld>
            <a:endParaRPr lang="en-US"/>
          </a:p>
        </p:txBody>
      </p:sp>
    </p:spTree>
    <p:extLst>
      <p:ext uri="{BB962C8B-B14F-4D97-AF65-F5344CB8AC3E}">
        <p14:creationId xmlns:p14="http://schemas.microsoft.com/office/powerpoint/2010/main" val="232890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could open the connection to the database once</a:t>
            </a:r>
            <a:r>
              <a:rPr lang="en-US" baseline="0" dirty="0" smtClean="0"/>
              <a:t> and send a whole group of commands.</a:t>
            </a:r>
          </a:p>
          <a:p>
            <a:endParaRPr lang="en-US" baseline="0" dirty="0" smtClean="0"/>
          </a:p>
          <a:p>
            <a:r>
              <a:rPr lang="en-US" dirty="0" smtClean="0"/>
              <a:t>NBD because multitasking is good, right?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26</a:t>
            </a:fld>
            <a:endParaRPr lang="en-US"/>
          </a:p>
        </p:txBody>
      </p:sp>
    </p:spTree>
    <p:extLst>
      <p:ext uri="{BB962C8B-B14F-4D97-AF65-F5344CB8AC3E}">
        <p14:creationId xmlns:p14="http://schemas.microsoft.com/office/powerpoint/2010/main" val="2945632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 I want to be able</a:t>
            </a:r>
            <a:r>
              <a:rPr lang="en-US" baseline="0" dirty="0" smtClean="0"/>
              <a:t> to look at all of my employees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27</a:t>
            </a:fld>
            <a:endParaRPr lang="en-US"/>
          </a:p>
        </p:txBody>
      </p:sp>
    </p:spTree>
    <p:extLst>
      <p:ext uri="{BB962C8B-B14F-4D97-AF65-F5344CB8AC3E}">
        <p14:creationId xmlns:p14="http://schemas.microsoft.com/office/powerpoint/2010/main" val="28779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select just the ones that are engineers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28</a:t>
            </a:fld>
            <a:endParaRPr lang="en-US"/>
          </a:p>
        </p:txBody>
      </p:sp>
    </p:spTree>
    <p:extLst>
      <p:ext uri="{BB962C8B-B14F-4D97-AF65-F5344CB8AC3E}">
        <p14:creationId xmlns:p14="http://schemas.microsoft.com/office/powerpoint/2010/main" val="3275473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average their </a:t>
            </a:r>
            <a:r>
              <a:rPr lang="en-US" dirty="0" err="1" smtClean="0"/>
              <a:t>chips_consumed</a:t>
            </a:r>
            <a:r>
              <a:rPr lang="en-US" dirty="0" smtClean="0"/>
              <a: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29</a:t>
            </a:fld>
            <a:endParaRPr lang="en-US"/>
          </a:p>
        </p:txBody>
      </p:sp>
    </p:spTree>
    <p:extLst>
      <p:ext uri="{BB962C8B-B14F-4D97-AF65-F5344CB8AC3E}">
        <p14:creationId xmlns:p14="http://schemas.microsoft.com/office/powerpoint/2010/main" val="3250290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espresso please"....</a:t>
            </a:r>
          </a:p>
          <a:p>
            <a:endParaRPr lang="en-US" dirty="0" smtClean="0"/>
          </a:p>
          <a:p>
            <a:r>
              <a:rPr lang="en-US" dirty="0" smtClean="0"/>
              <a:t>I'd make small talk as we finished the transaction...</a:t>
            </a:r>
          </a:p>
          <a:p>
            <a:endParaRPr lang="en-US" dirty="0" smtClean="0"/>
          </a:p>
          <a:p>
            <a:r>
              <a:rPr lang="en-US" dirty="0" smtClean="0"/>
              <a:t>"How's it going Susie?"</a:t>
            </a:r>
          </a:p>
          <a:p>
            <a:endParaRPr lang="en-US" dirty="0" smtClean="0"/>
          </a:p>
          <a:p>
            <a:r>
              <a:rPr lang="en-US" dirty="0" smtClean="0"/>
              <a:t>"*sigh* Oh...you know....not so well...."</a:t>
            </a:r>
          </a:p>
          <a:p>
            <a:endParaRPr lang="en-US" dirty="0" smtClean="0"/>
          </a:p>
          <a:p>
            <a:r>
              <a:rPr lang="en-US" dirty="0" smtClean="0"/>
              <a:t>She'd launch into some tale of woe...things that just weren't going well (mind you, she was a customer that was in 3-4 times per week and it was always the same deal).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a:t>
            </a:fld>
            <a:endParaRPr lang="en-US"/>
          </a:p>
        </p:txBody>
      </p:sp>
    </p:spTree>
    <p:extLst>
      <p:ext uri="{BB962C8B-B14F-4D97-AF65-F5344CB8AC3E}">
        <p14:creationId xmlns:p14="http://schemas.microsoft.com/office/powerpoint/2010/main" val="679440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if you're joining us from places that speak that other </a:t>
            </a:r>
            <a:r>
              <a:rPr lang="en-US" dirty="0" err="1" smtClean="0"/>
              <a:t>english</a:t>
            </a:r>
            <a:r>
              <a:rPr lang="en-US" dirty="0" smtClean="0"/>
              <a:t> - </a:t>
            </a:r>
            <a:r>
              <a:rPr lang="en-US" dirty="0" err="1" smtClean="0"/>
              <a:t>chips_consumed</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30</a:t>
            </a:fld>
            <a:endParaRPr lang="en-US"/>
          </a:p>
        </p:txBody>
      </p:sp>
    </p:spTree>
    <p:extLst>
      <p:ext uri="{BB962C8B-B14F-4D97-AF65-F5344CB8AC3E}">
        <p14:creationId xmlns:p14="http://schemas.microsoft.com/office/powerpoint/2010/main" val="19874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in both cases is...high.  We'll leave it at that.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31</a:t>
            </a:fld>
            <a:endParaRPr lang="en-US"/>
          </a:p>
        </p:txBody>
      </p:sp>
    </p:spTree>
    <p:extLst>
      <p:ext uri="{BB962C8B-B14F-4D97-AF65-F5344CB8AC3E}">
        <p14:creationId xmlns:p14="http://schemas.microsoft.com/office/powerpoint/2010/main" val="3432944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all well and good in closed systems.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32</a:t>
            </a:fld>
            <a:endParaRPr lang="en-US"/>
          </a:p>
        </p:txBody>
      </p:sp>
    </p:spTree>
    <p:extLst>
      <p:ext uri="{BB962C8B-B14F-4D97-AF65-F5344CB8AC3E}">
        <p14:creationId xmlns:p14="http://schemas.microsoft.com/office/powerpoint/2010/main" val="1309682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when you have input coming from outside users heading straight into your database...well, things get a little </a:t>
            </a:r>
            <a:r>
              <a:rPr lang="en-US" dirty="0" err="1" smtClean="0"/>
              <a:t>dicy</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33</a:t>
            </a:fld>
            <a:endParaRPr lang="en-US"/>
          </a:p>
        </p:txBody>
      </p:sp>
    </p:spTree>
    <p:extLst>
      <p:ext uri="{BB962C8B-B14F-4D97-AF65-F5344CB8AC3E}">
        <p14:creationId xmlns:p14="http://schemas.microsoft.com/office/powerpoint/2010/main" val="3003239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shady character...like this one....could user your innocent little web form to gain access to parts of your database you didn't want them to have by piggy backing their own SQL requests onto your intended request....like so.</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34</a:t>
            </a:fld>
            <a:endParaRPr lang="en-US"/>
          </a:p>
        </p:txBody>
      </p:sp>
    </p:spTree>
    <p:extLst>
      <p:ext uri="{BB962C8B-B14F-4D97-AF65-F5344CB8AC3E}">
        <p14:creationId xmlns:p14="http://schemas.microsoft.com/office/powerpoint/2010/main" val="1036322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kindly provide your users with the ability to search for a restaurant even when they only know part of the name:</a:t>
            </a:r>
          </a:p>
          <a:p>
            <a:endParaRPr lang="en-US" dirty="0" smtClean="0"/>
          </a:p>
          <a:p>
            <a:r>
              <a:rPr lang="en-US" dirty="0" smtClean="0"/>
              <a:t>SELECT "restaurant".* FROM "restaurants" WHERE ("name LIKE '%</a:t>
            </a:r>
            <a:r>
              <a:rPr lang="en-US" dirty="0" err="1" smtClean="0"/>
              <a:t>user_input</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35</a:t>
            </a:fld>
            <a:endParaRPr lang="en-US"/>
          </a:p>
        </p:txBody>
      </p:sp>
    </p:spTree>
    <p:extLst>
      <p:ext uri="{BB962C8B-B14F-4D97-AF65-F5344CB8AC3E}">
        <p14:creationId xmlns:p14="http://schemas.microsoft.com/office/powerpoint/2010/main" val="2702123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shady </a:t>
            </a:r>
            <a:r>
              <a:rPr lang="en-US" dirty="0" err="1" smtClean="0"/>
              <a:t>mcshadester</a:t>
            </a:r>
            <a:r>
              <a:rPr lang="en-US" dirty="0" smtClean="0"/>
              <a:t> searches for the following restaurant (which doesn't sound so great to me):</a:t>
            </a:r>
          </a:p>
          <a:p>
            <a:endParaRPr lang="en-US" dirty="0" smtClean="0"/>
          </a:p>
          <a:p>
            <a:r>
              <a:rPr lang="en-US" dirty="0" smtClean="0"/>
              <a:t>'); DELETE FROM Restaurants --</a:t>
            </a:r>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36</a:t>
            </a:fld>
            <a:endParaRPr lang="en-US"/>
          </a:p>
        </p:txBody>
      </p:sp>
    </p:spTree>
    <p:extLst>
      <p:ext uri="{BB962C8B-B14F-4D97-AF65-F5344CB8AC3E}">
        <p14:creationId xmlns:p14="http://schemas.microsoft.com/office/powerpoint/2010/main" val="1539737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gives us the following SQL query:</a:t>
            </a:r>
          </a:p>
          <a:p>
            <a:endParaRPr lang="en-US" dirty="0" smtClean="0"/>
          </a:p>
          <a:p>
            <a:r>
              <a:rPr lang="en-US" dirty="0" smtClean="0"/>
              <a:t>SELECT "restaurant".* FROM "restaurants" WHERE (name LIKE '%'); DELETE FROM Restaurants -- %’)</a:t>
            </a:r>
          </a:p>
          <a:p>
            <a:endParaRPr lang="en-US" dirty="0" smtClean="0"/>
          </a:p>
          <a:p>
            <a:r>
              <a:rPr lang="en-US" dirty="0" smtClean="0"/>
              <a:t>And, suddenly, your entire restaurant table is gone....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37</a:t>
            </a:fld>
            <a:endParaRPr lang="en-US"/>
          </a:p>
        </p:txBody>
      </p:sp>
    </p:spTree>
    <p:extLst>
      <p:ext uri="{BB962C8B-B14F-4D97-AF65-F5344CB8AC3E}">
        <p14:creationId xmlns:p14="http://schemas.microsoft.com/office/powerpoint/2010/main" val="2782633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your table at the restaurant...your restaurant table in your database.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38</a:t>
            </a:fld>
            <a:endParaRPr lang="en-US"/>
          </a:p>
        </p:txBody>
      </p:sp>
    </p:spTree>
    <p:extLst>
      <p:ext uri="{BB962C8B-B14F-4D97-AF65-F5344CB8AC3E}">
        <p14:creationId xmlns:p14="http://schemas.microsoft.com/office/powerpoint/2010/main" val="2272270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you should probably cancel those reservations because you're going to be spending the rest of the night restoring your database from backups.  You do have database backups, right?  Not really our topic today...but generally a good idea.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39</a:t>
            </a:fld>
            <a:endParaRPr lang="en-US"/>
          </a:p>
        </p:txBody>
      </p:sp>
    </p:spTree>
    <p:extLst>
      <p:ext uri="{BB962C8B-B14F-4D97-AF65-F5344CB8AC3E}">
        <p14:creationId xmlns:p14="http://schemas.microsoft.com/office/powerpoint/2010/main" val="148531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right as I'd hand her the change, she'd perk up a bit and say, "But if you made that a triple latte instead, it'd be better..."</a:t>
            </a:r>
          </a:p>
          <a:p>
            <a:endParaRPr lang="en-US" dirty="0" smtClean="0"/>
          </a:p>
          <a:p>
            <a:r>
              <a:rPr lang="en-US" dirty="0" smtClean="0"/>
              <a:t>Every. Single. Time.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a:t>
            </a:fld>
            <a:endParaRPr lang="en-US"/>
          </a:p>
        </p:txBody>
      </p:sp>
    </p:spTree>
    <p:extLst>
      <p:ext uri="{BB962C8B-B14F-4D97-AF65-F5344CB8AC3E}">
        <p14:creationId xmlns:p14="http://schemas.microsoft.com/office/powerpoint/2010/main" val="3593374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yeah...SQL injection....it has been on people's radar for at least 18 years and yet it regularly ranks at the top of OWASPs (Open Web Application Security Project) 10 most critical web application security risks.  And that is a top 10 list you don't want to be at the top of.</a:t>
            </a:r>
          </a:p>
          <a:p>
            <a:endParaRPr lang="en-US" dirty="0" smtClean="0"/>
          </a:p>
          <a:p>
            <a:r>
              <a:rPr lang="en-US" dirty="0" smtClean="0"/>
              <a:t>In fact, a quick scan of recent news will give you plenty of examples of SQL injection in action.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40</a:t>
            </a:fld>
            <a:endParaRPr lang="en-US"/>
          </a:p>
        </p:txBody>
      </p:sp>
    </p:spTree>
    <p:extLst>
      <p:ext uri="{BB962C8B-B14F-4D97-AF65-F5344CB8AC3E}">
        <p14:creationId xmlns:p14="http://schemas.microsoft.com/office/powerpoint/2010/main" val="260878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June 2011 </a:t>
            </a:r>
            <a:r>
              <a:rPr lang="en-US" dirty="0" err="1" smtClean="0"/>
              <a:t>sonypictures.com</a:t>
            </a:r>
            <a:r>
              <a:rPr lang="en-US" dirty="0" smtClean="0"/>
              <a:t> lost the data of over 1,000,000 users,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41</a:t>
            </a:fld>
            <a:endParaRPr lang="en-US"/>
          </a:p>
        </p:txBody>
      </p:sp>
    </p:spTree>
    <p:extLst>
      <p:ext uri="{BB962C8B-B14F-4D97-AF65-F5344CB8AC3E}">
        <p14:creationId xmlns:p14="http://schemas.microsoft.com/office/powerpoint/2010/main" val="26695776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Including passwords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42</a:t>
            </a:fld>
            <a:endParaRPr lang="en-US"/>
          </a:p>
        </p:txBody>
      </p:sp>
    </p:spTree>
    <p:extLst>
      <p:ext uri="{BB962C8B-B14F-4D97-AF65-F5344CB8AC3E}">
        <p14:creationId xmlns:p14="http://schemas.microsoft.com/office/powerpoint/2010/main" val="3095339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that were reportedly stored in plain text.  Ouch!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43</a:t>
            </a:fld>
            <a:endParaRPr lang="en-US"/>
          </a:p>
        </p:txBody>
      </p:sp>
    </p:spTree>
    <p:extLst>
      <p:ext uri="{BB962C8B-B14F-4D97-AF65-F5344CB8AC3E}">
        <p14:creationId xmlns:p14="http://schemas.microsoft.com/office/powerpoint/2010/main" val="3886610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October of 2012, hackers used </a:t>
            </a:r>
            <a:r>
              <a:rPr lang="en-US" dirty="0" err="1" smtClean="0"/>
              <a:t>SQLi</a:t>
            </a:r>
            <a:r>
              <a:rPr lang="en-US" dirty="0" smtClean="0"/>
              <a:t> to get the personal records of thousands of students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44</a:t>
            </a:fld>
            <a:endParaRPr lang="en-US"/>
          </a:p>
        </p:txBody>
      </p:sp>
    </p:spTree>
    <p:extLst>
      <p:ext uri="{BB962C8B-B14F-4D97-AF65-F5344CB8AC3E}">
        <p14:creationId xmlns:p14="http://schemas.microsoft.com/office/powerpoint/2010/main" val="2833158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53 universities including Harvard, Stanford, Princeton and other top universities around the world.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45</a:t>
            </a:fld>
            <a:endParaRPr lang="en-US"/>
          </a:p>
        </p:txBody>
      </p:sp>
    </p:spTree>
    <p:extLst>
      <p:ext uri="{BB962C8B-B14F-4D97-AF65-F5344CB8AC3E}">
        <p14:creationId xmlns:p14="http://schemas.microsoft.com/office/powerpoint/2010/main" val="40247938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 out that student info is highly sought after due to a combo of pristine credit records and lack of watching their credit scores.  I guess that's one positive side effect of crushing student debt...by the time you graduate, no one wants to steal your identity any more.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46</a:t>
            </a:fld>
            <a:endParaRPr lang="en-US"/>
          </a:p>
        </p:txBody>
      </p:sp>
    </p:spTree>
    <p:extLst>
      <p:ext uri="{BB962C8B-B14F-4D97-AF65-F5344CB8AC3E}">
        <p14:creationId xmlns:p14="http://schemas.microsoft.com/office/powerpoint/2010/main" val="799602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August 2014, Russian hackers stole 1.2 billion username and password combinations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47</a:t>
            </a:fld>
            <a:endParaRPr lang="en-US"/>
          </a:p>
        </p:txBody>
      </p:sp>
    </p:spTree>
    <p:extLst>
      <p:ext uri="{BB962C8B-B14F-4D97-AF65-F5344CB8AC3E}">
        <p14:creationId xmlns:p14="http://schemas.microsoft.com/office/powerpoint/2010/main" val="1775787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500,000 email addresses from</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48</a:t>
            </a:fld>
            <a:endParaRPr lang="en-US"/>
          </a:p>
        </p:txBody>
      </p:sp>
    </p:spTree>
    <p:extLst>
      <p:ext uri="{BB962C8B-B14F-4D97-AF65-F5344CB8AC3E}">
        <p14:creationId xmlns:p14="http://schemas.microsoft.com/office/powerpoint/2010/main" val="4278955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400,000 sites.  These weren't just small sites made by your cousin's best friend's uncle's kid who sort of knows how to code.  Some of these sites were for Fortune 500 companies.  And this wasn't pulled off by some </a:t>
            </a:r>
            <a:r>
              <a:rPr lang="en-US" dirty="0" err="1" smtClean="0"/>
              <a:t>uber</a:t>
            </a:r>
            <a:r>
              <a:rPr lang="en-US" dirty="0" smtClean="0"/>
              <a:t>-sophisticated, high tech gang of hackers - it's a group of less than a dozen men in their 20s in a small city in Russia...they actually started out as email spammers.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49</a:t>
            </a:fld>
            <a:endParaRPr lang="en-US"/>
          </a:p>
        </p:txBody>
      </p:sp>
    </p:spTree>
    <p:extLst>
      <p:ext uri="{BB962C8B-B14F-4D97-AF65-F5344CB8AC3E}">
        <p14:creationId xmlns:p14="http://schemas.microsoft.com/office/powerpoint/2010/main" val="279929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a:t>
            </a:r>
            <a:r>
              <a:rPr lang="en-US" baseline="0" dirty="0" smtClean="0"/>
              <a:t> problem was that a double espresso cost about this much.</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a:t>
            </a:fld>
            <a:endParaRPr lang="en-US"/>
          </a:p>
        </p:txBody>
      </p:sp>
    </p:spTree>
    <p:extLst>
      <p:ext uri="{BB962C8B-B14F-4D97-AF65-F5344CB8AC3E}">
        <p14:creationId xmlns:p14="http://schemas.microsoft.com/office/powerpoint/2010/main" val="475821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recently in November 2015, an electronic toy company </a:t>
            </a:r>
            <a:r>
              <a:rPr lang="en-US" dirty="0" err="1" smtClean="0"/>
              <a:t>VTech</a:t>
            </a:r>
            <a:r>
              <a:rPr lang="en-US" dirty="0" smtClean="0"/>
              <a:t> was hacked and the personal data of 5 million parents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50</a:t>
            </a:fld>
            <a:endParaRPr lang="en-US"/>
          </a:p>
        </p:txBody>
      </p:sp>
    </p:spTree>
    <p:extLst>
      <p:ext uri="{BB962C8B-B14F-4D97-AF65-F5344CB8AC3E}">
        <p14:creationId xmlns:p14="http://schemas.microsoft.com/office/powerpoint/2010/main" val="1046895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smtClean="0"/>
              <a:t>200,000 children was </a:t>
            </a:r>
            <a:r>
              <a:rPr lang="en-US" dirty="0" smtClean="0"/>
              <a:t>taken.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51</a:t>
            </a:fld>
            <a:endParaRPr lang="en-US"/>
          </a:p>
        </p:txBody>
      </p:sp>
    </p:spTree>
    <p:extLst>
      <p:ext uri="{BB962C8B-B14F-4D97-AF65-F5344CB8AC3E}">
        <p14:creationId xmlns:p14="http://schemas.microsoft.com/office/powerpoint/2010/main" val="8840197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it worse is that the kids accounts can be linked to the parents which means you basically have first and last names and home addresses of a bunch of kids as well.</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52</a:t>
            </a:fld>
            <a:endParaRPr lang="en-US"/>
          </a:p>
        </p:txBody>
      </p:sp>
    </p:spTree>
    <p:extLst>
      <p:ext uri="{BB962C8B-B14F-4D97-AF65-F5344CB8AC3E}">
        <p14:creationId xmlns:p14="http://schemas.microsoft.com/office/powerpoint/2010/main" val="3738965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 small sample of some of the major hacks over the past 5 years.  There are so many more to choose from!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53</a:t>
            </a:fld>
            <a:endParaRPr lang="en-US"/>
          </a:p>
        </p:txBody>
      </p:sp>
    </p:spTree>
    <p:extLst>
      <p:ext uri="{BB962C8B-B14F-4D97-AF65-F5344CB8AC3E}">
        <p14:creationId xmlns:p14="http://schemas.microsoft.com/office/powerpoint/2010/main" val="2888769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Hacks that affected the New York Times,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54</a:t>
            </a:fld>
            <a:endParaRPr lang="en-US"/>
          </a:p>
        </p:txBody>
      </p:sp>
    </p:spTree>
    <p:extLst>
      <p:ext uri="{BB962C8B-B14F-4D97-AF65-F5344CB8AC3E}">
        <p14:creationId xmlns:p14="http://schemas.microsoft.com/office/powerpoint/2010/main" val="1526294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Target</a:t>
            </a:r>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55</a:t>
            </a:fld>
            <a:endParaRPr lang="en-US"/>
          </a:p>
        </p:txBody>
      </p:sp>
    </p:spTree>
    <p:extLst>
      <p:ext uri="{BB962C8B-B14F-4D97-AF65-F5344CB8AC3E}">
        <p14:creationId xmlns:p14="http://schemas.microsoft.com/office/powerpoint/2010/main" val="39135162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Sony (again),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56</a:t>
            </a:fld>
            <a:endParaRPr lang="en-US"/>
          </a:p>
        </p:txBody>
      </p:sp>
    </p:spTree>
    <p:extLst>
      <p:ext uri="{BB962C8B-B14F-4D97-AF65-F5344CB8AC3E}">
        <p14:creationId xmlns:p14="http://schemas.microsoft.com/office/powerpoint/2010/main" val="11505813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 Army</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57</a:t>
            </a:fld>
            <a:endParaRPr lang="en-US"/>
          </a:p>
        </p:txBody>
      </p:sp>
    </p:spTree>
    <p:extLst>
      <p:ext uri="{BB962C8B-B14F-4D97-AF65-F5344CB8AC3E}">
        <p14:creationId xmlns:p14="http://schemas.microsoft.com/office/powerpoint/2010/main" val="1288009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even the Department of Homeland Security!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58</a:t>
            </a:fld>
            <a:endParaRPr lang="en-US"/>
          </a:p>
        </p:txBody>
      </p:sp>
    </p:spTree>
    <p:extLst>
      <p:ext uri="{BB962C8B-B14F-4D97-AF65-F5344CB8AC3E}">
        <p14:creationId xmlns:p14="http://schemas.microsoft.com/office/powerpoint/2010/main" val="42925043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what's the deal, is there some elite Hacker </a:t>
            </a:r>
            <a:r>
              <a:rPr lang="en-US" dirty="0" err="1" smtClean="0"/>
              <a:t>Havard</a:t>
            </a:r>
            <a:r>
              <a:rPr lang="en-US" dirty="0" smtClean="0"/>
              <a:t> out there teaching the world's greatest hackers how to sneak unwanted SQL commands into our databases like sneaky little code ninja?</a:t>
            </a:r>
          </a:p>
          <a:p>
            <a:endParaRPr lang="en-US" dirty="0" smtClean="0"/>
          </a:p>
          <a:p>
            <a:r>
              <a:rPr lang="en-US" dirty="0" smtClean="0"/>
              <a:t>In a word....nope.</a:t>
            </a:r>
          </a:p>
          <a:p>
            <a:endParaRPr lang="en-US" dirty="0" smtClean="0"/>
          </a:p>
          <a:p>
            <a:r>
              <a:rPr lang="en-US" dirty="0" smtClean="0"/>
              <a:t>SQL injection is common for two reasons.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59</a:t>
            </a:fld>
            <a:endParaRPr lang="en-US"/>
          </a:p>
        </p:txBody>
      </p:sp>
    </p:spTree>
    <p:extLst>
      <p:ext uri="{BB962C8B-B14F-4D97-AF65-F5344CB8AC3E}">
        <p14:creationId xmlns:p14="http://schemas.microsoft.com/office/powerpoint/2010/main" val="409963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 triple latte with its</a:t>
            </a:r>
            <a:r>
              <a:rPr lang="en-US" baseline="0" dirty="0" smtClean="0"/>
              <a:t> extra shot and milk</a:t>
            </a:r>
            <a:r>
              <a:rPr lang="is-IS" baseline="0" dirty="0" smtClean="0"/>
              <a:t>….it cost this much...</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a:t>
            </a:fld>
            <a:endParaRPr lang="en-US"/>
          </a:p>
        </p:txBody>
      </p:sp>
    </p:spTree>
    <p:extLst>
      <p:ext uri="{BB962C8B-B14F-4D97-AF65-F5344CB8AC3E}">
        <p14:creationId xmlns:p14="http://schemas.microsoft.com/office/powerpoint/2010/main" val="302265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first is that it's easy to automate.  There are scripts you can buy that will just bounce around the internet testing web forms and URLs to see which ones are vulnerable.  Once a site is found, the same basic techniques can be used to get access to your data.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60</a:t>
            </a:fld>
            <a:endParaRPr lang="en-US"/>
          </a:p>
        </p:txBody>
      </p:sp>
    </p:spTree>
    <p:extLst>
      <p:ext uri="{BB962C8B-B14F-4D97-AF65-F5344CB8AC3E}">
        <p14:creationId xmlns:p14="http://schemas.microsoft.com/office/powerpoint/2010/main" val="2355484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Troy Hunt (a web security expert that runs </a:t>
            </a:r>
            <a:r>
              <a:rPr lang="en-US" dirty="0" err="1" smtClean="0"/>
              <a:t>haveibeenpwned.com</a:t>
            </a:r>
            <a:r>
              <a:rPr lang="en-US" baseline="0" dirty="0" smtClean="0"/>
              <a:t> (a site that lets you know if your data was found in leaked/hacked data)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61</a:t>
            </a:fld>
            <a:endParaRPr lang="en-US"/>
          </a:p>
        </p:txBody>
      </p:sp>
    </p:spTree>
    <p:extLst>
      <p:ext uri="{BB962C8B-B14F-4D97-AF65-F5344CB8AC3E}">
        <p14:creationId xmlns:p14="http://schemas.microsoft.com/office/powerpoint/2010/main" val="535079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a video showing him teaching his then 3-year-old to do a </a:t>
            </a:r>
            <a:r>
              <a:rPr lang="en-US" dirty="0" err="1" smtClean="0"/>
              <a:t>SQLi</a:t>
            </a:r>
            <a:r>
              <a:rPr lang="en-US" dirty="0" smtClean="0"/>
              <a:t> attack using one of the most popular programs.  This thing has a </a:t>
            </a:r>
            <a:r>
              <a:rPr lang="en-US" dirty="0" err="1" smtClean="0"/>
              <a:t>gui</a:t>
            </a:r>
            <a:r>
              <a:rPr lang="en-US" dirty="0" smtClean="0"/>
              <a:t> and everything...you don't even have to know how to use the command line!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62</a:t>
            </a:fld>
            <a:endParaRPr lang="en-US"/>
          </a:p>
        </p:txBody>
      </p:sp>
    </p:spTree>
    <p:extLst>
      <p:ext uri="{BB962C8B-B14F-4D97-AF65-F5344CB8AC3E}">
        <p14:creationId xmlns:p14="http://schemas.microsoft.com/office/powerpoint/2010/main" val="13186298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is that it keeps working.  Hackers continue to use it because even though we've known about it for 18 years, they're still getting gigs and gigs worth of valuable personal data from our web apps.</a:t>
            </a:r>
          </a:p>
          <a:p>
            <a:endParaRPr lang="en-US" dirty="0" smtClean="0"/>
          </a:p>
          <a:p>
            <a:r>
              <a:rPr lang="en-US" dirty="0" smtClean="0"/>
              <a:t>So, how do we put an end to this?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63</a:t>
            </a:fld>
            <a:endParaRPr lang="en-US"/>
          </a:p>
        </p:txBody>
      </p:sp>
    </p:spTree>
    <p:extLst>
      <p:ext uri="{BB962C8B-B14F-4D97-AF65-F5344CB8AC3E}">
        <p14:creationId xmlns:p14="http://schemas.microsoft.com/office/powerpoint/2010/main" val="2503527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bit tough to make </a:t>
            </a:r>
            <a:r>
              <a:rPr lang="en-US" dirty="0" err="1" smtClean="0"/>
              <a:t>SQLi</a:t>
            </a:r>
            <a:r>
              <a:rPr lang="en-US" dirty="0" smtClean="0"/>
              <a:t> harder to automate.  I suppose you could give your tables weird names like "X[08?gY&amp;" instead of "Users" so people can't guess your table names but that only protects you from some injection and will drive the developers on your team insane.</a:t>
            </a:r>
          </a:p>
          <a:p>
            <a:endParaRPr lang="en-US" dirty="0" smtClean="0"/>
          </a:p>
          <a:p>
            <a:r>
              <a:rPr lang="en-US" dirty="0" smtClean="0"/>
              <a:t>The easier route is making sure it doesn't work.</a:t>
            </a:r>
          </a:p>
          <a:p>
            <a:endParaRPr lang="en-US" dirty="0" smtClean="0"/>
          </a:p>
          <a:p>
            <a:r>
              <a:rPr lang="en-US" dirty="0" smtClean="0"/>
              <a:t>Awesome.  This talk is over!</a:t>
            </a:r>
          </a:p>
          <a:p>
            <a:endParaRPr lang="en-US" dirty="0" smtClean="0"/>
          </a:p>
          <a:p>
            <a:r>
              <a:rPr lang="en-US" dirty="0" smtClean="0"/>
              <a:t>Wait...you want to know how to make sure it doesn't work.</a:t>
            </a:r>
          </a:p>
          <a:p>
            <a:endParaRPr lang="en-US" dirty="0" smtClean="0"/>
          </a:p>
          <a:p>
            <a:r>
              <a:rPr lang="en-US" dirty="0" smtClean="0"/>
              <a:t>Fine...if you insist.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64</a:t>
            </a:fld>
            <a:endParaRPr lang="en-US"/>
          </a:p>
        </p:txBody>
      </p:sp>
    </p:spTree>
    <p:extLst>
      <p:ext uri="{BB962C8B-B14F-4D97-AF65-F5344CB8AC3E}">
        <p14:creationId xmlns:p14="http://schemas.microsoft.com/office/powerpoint/2010/main" val="3157404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Jessica and I work at the Flatiron School.</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65</a:t>
            </a:fld>
            <a:endParaRPr lang="en-US"/>
          </a:p>
        </p:txBody>
      </p:sp>
    </p:spTree>
    <p:extLst>
      <p:ext uri="{BB962C8B-B14F-4D97-AF65-F5344CB8AC3E}">
        <p14:creationId xmlns:p14="http://schemas.microsoft.com/office/powerpoint/2010/main" val="2445343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help build Learn - an online platform for teaching people how to code.  Part of our teaching philosophy is to have people build the tools they'll be using later - it helps to ensure that they understand what's happening under the hood.  In our web development program, our students have to work with SQL and build their own light-weight ORMs.  After suffering through this for a while, we introduce them to </a:t>
            </a:r>
            <a:r>
              <a:rPr lang="en-US" dirty="0" err="1" smtClean="0"/>
              <a:t>ActiveRecord</a:t>
            </a:r>
            <a:r>
              <a:rPr lang="en-US" dirty="0" smtClean="0"/>
              <a:t> - which seems like magic!</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66</a:t>
            </a:fld>
            <a:endParaRPr lang="en-US"/>
          </a:p>
        </p:txBody>
      </p:sp>
    </p:spTree>
    <p:extLst>
      <p:ext uri="{BB962C8B-B14F-4D97-AF65-F5344CB8AC3E}">
        <p14:creationId xmlns:p14="http://schemas.microsoft.com/office/powerpoint/2010/main" val="36645777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more:</a:t>
            </a:r>
          </a:p>
          <a:p>
            <a:endParaRPr lang="en-US" dirty="0" smtClean="0"/>
          </a:p>
          <a:p>
            <a:r>
              <a:rPr lang="en-US" dirty="0" smtClean="0"/>
              <a:t>SELECT * FROM "restaurants" WHERE type = "</a:t>
            </a:r>
            <a:r>
              <a:rPr lang="en-US" dirty="0" err="1" smtClean="0"/>
              <a:t>bbq</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67</a:t>
            </a:fld>
            <a:endParaRPr lang="en-US"/>
          </a:p>
        </p:txBody>
      </p:sp>
    </p:spTree>
    <p:extLst>
      <p:ext uri="{BB962C8B-B14F-4D97-AF65-F5344CB8AC3E}">
        <p14:creationId xmlns:p14="http://schemas.microsoft.com/office/powerpoint/2010/main" val="23343679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a:t>
            </a:r>
          </a:p>
          <a:p>
            <a:endParaRPr lang="en-US" dirty="0" smtClean="0"/>
          </a:p>
          <a:p>
            <a:r>
              <a:rPr lang="en-US" dirty="0" err="1" smtClean="0"/>
              <a:t>Restaurants.where</a:t>
            </a:r>
            <a:r>
              <a:rPr lang="en-US" dirty="0" smtClean="0"/>
              <a:t>(type: "</a:t>
            </a:r>
            <a:r>
              <a:rPr lang="en-US" dirty="0" err="1" smtClean="0"/>
              <a:t>bbq</a:t>
            </a:r>
            <a:r>
              <a:rPr lang="en-US" dirty="0" smtClean="0"/>
              <a:t>")</a:t>
            </a:r>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68</a:t>
            </a:fld>
            <a:endParaRPr lang="en-US"/>
          </a:p>
        </p:txBody>
      </p:sp>
    </p:spTree>
    <p:extLst>
      <p:ext uri="{BB962C8B-B14F-4D97-AF65-F5344CB8AC3E}">
        <p14:creationId xmlns:p14="http://schemas.microsoft.com/office/powerpoint/2010/main" val="3267067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because there's so much magic involved, it's easy to to think that everything has been covered.  The only thing you need to worry about is remembering whether the rails convention is for a model to be singular or plural....but it's a bit more complicated than that.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69</a:t>
            </a:fld>
            <a:endParaRPr lang="en-US"/>
          </a:p>
        </p:txBody>
      </p:sp>
    </p:spTree>
    <p:extLst>
      <p:ext uri="{BB962C8B-B14F-4D97-AF65-F5344CB8AC3E}">
        <p14:creationId xmlns:p14="http://schemas.microsoft.com/office/powerpoint/2010/main" val="4047285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a:t>
            </a:fld>
            <a:endParaRPr lang="en-US"/>
          </a:p>
        </p:txBody>
      </p:sp>
    </p:spTree>
    <p:extLst>
      <p:ext uri="{BB962C8B-B14F-4D97-AF65-F5344CB8AC3E}">
        <p14:creationId xmlns:p14="http://schemas.microsoft.com/office/powerpoint/2010/main" val="2267071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 we're at Rails Conference and you came to a talk titled "Will It Inject? A Look at SQL Injection and </a:t>
            </a:r>
            <a:r>
              <a:rPr lang="en-US" dirty="0" err="1" smtClean="0"/>
              <a:t>ActiveRecord</a:t>
            </a:r>
            <a:r>
              <a:rPr lang="en-US" dirty="0" smtClean="0"/>
              <a:t>"...and congratulations for making it all the way to the title slide.  And, given this title, I think it's safe to assume you're interested in hearing about this from an </a:t>
            </a:r>
            <a:r>
              <a:rPr lang="en-US" dirty="0" err="1" smtClean="0"/>
              <a:t>ActiveRecord</a:t>
            </a:r>
            <a:r>
              <a:rPr lang="en-US" dirty="0" smtClean="0"/>
              <a:t> perspective.</a:t>
            </a:r>
          </a:p>
          <a:p>
            <a:endParaRPr lang="en-US" dirty="0" smtClean="0"/>
          </a:p>
          <a:p>
            <a:r>
              <a:rPr lang="en-US" dirty="0" smtClean="0"/>
              <a:t>But having someone yack at you about security (especially right after lunch) can be boring...so instead we're going to play a little game I like to call</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70</a:t>
            </a:fld>
            <a:endParaRPr lang="en-US"/>
          </a:p>
        </p:txBody>
      </p:sp>
    </p:spTree>
    <p:extLst>
      <p:ext uri="{BB962C8B-B14F-4D97-AF65-F5344CB8AC3E}">
        <p14:creationId xmlns:p14="http://schemas.microsoft.com/office/powerpoint/2010/main" val="31840760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It Inject?!?"  The</a:t>
            </a:r>
            <a:r>
              <a:rPr lang="en-US" baseline="0" dirty="0" smtClean="0"/>
              <a:t> rules are simple</a:t>
            </a:r>
            <a:r>
              <a:rPr lang="is-IS" baseline="0" dirty="0" smtClean="0"/>
              <a:t>…</a:t>
            </a:r>
            <a:r>
              <a:rPr lang="en-US" dirty="0" smtClean="0"/>
              <a:t>I'll show you an </a:t>
            </a:r>
            <a:r>
              <a:rPr lang="en-US" dirty="0" err="1" smtClean="0"/>
              <a:t>ActiveRecord</a:t>
            </a:r>
            <a:r>
              <a:rPr lang="en-US" dirty="0" smtClean="0"/>
              <a:t> method and you can tell me whether or not you think it's vulnerable to SQL injection.  Feel free to play along if you're watching this at home...just shout it right out at the monitor.  I won't judge.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71</a:t>
            </a:fld>
            <a:endParaRPr lang="en-US"/>
          </a:p>
        </p:txBody>
      </p:sp>
    </p:spTree>
    <p:extLst>
      <p:ext uri="{BB962C8B-B14F-4D97-AF65-F5344CB8AC3E}">
        <p14:creationId xmlns:p14="http://schemas.microsoft.com/office/powerpoint/2010/main" val="3198884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“find”.  Find is sort of the heavyweight</a:t>
            </a:r>
            <a:r>
              <a:rPr lang="en-US" baseline="0" dirty="0" smtClean="0"/>
              <a:t> of the </a:t>
            </a:r>
            <a:r>
              <a:rPr lang="en-US" baseline="0" dirty="0" err="1" smtClean="0"/>
              <a:t>ActiveRecord</a:t>
            </a:r>
            <a:r>
              <a:rPr lang="en-US" baseline="0" dirty="0" smtClean="0"/>
              <a:t> world.  If your app uses </a:t>
            </a:r>
            <a:r>
              <a:rPr lang="en-US" baseline="0" dirty="0" err="1" smtClean="0"/>
              <a:t>ActiveRecord</a:t>
            </a:r>
            <a:r>
              <a:rPr lang="en-US" baseline="0" dirty="0" smtClean="0"/>
              <a:t>, chances are you have this particular query all over the code.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72</a:t>
            </a:fld>
            <a:endParaRPr lang="en-US"/>
          </a:p>
        </p:txBody>
      </p:sp>
    </p:spTree>
    <p:extLst>
      <p:ext uri="{BB962C8B-B14F-4D97-AF65-F5344CB8AC3E}">
        <p14:creationId xmlns:p14="http://schemas.microsoft.com/office/powerpoint/2010/main" val="20336311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used</a:t>
            </a:r>
            <a:r>
              <a:rPr lang="en-US" baseline="0" dirty="0" smtClean="0"/>
              <a:t> to look up a record by it’s database id</a:t>
            </a:r>
            <a:r>
              <a:rPr lang="is-IS" baseline="0" dirty="0" smtClean="0"/>
              <a:t>….So, will this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73</a:t>
            </a:fld>
            <a:endParaRPr lang="en-US"/>
          </a:p>
        </p:txBody>
      </p:sp>
    </p:spTree>
    <p:extLst>
      <p:ext uri="{BB962C8B-B14F-4D97-AF65-F5344CB8AC3E}">
        <p14:creationId xmlns:p14="http://schemas.microsoft.com/office/powerpoint/2010/main" val="22674696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This one</a:t>
            </a:r>
            <a:r>
              <a:rPr lang="en-US" baseline="0" dirty="0" smtClean="0"/>
              <a:t> is safe.</a:t>
            </a:r>
            <a:br>
              <a:rPr lang="en-US" baseline="0" dirty="0" smtClean="0"/>
            </a:br>
            <a:r>
              <a:rPr lang="en-US" baseline="0" dirty="0" smtClean="0"/>
              <a:t/>
            </a:r>
            <a:br>
              <a:rPr lang="en-US" baseline="0" dirty="0" smtClean="0"/>
            </a:br>
            <a:r>
              <a:rPr lang="en-US" baseline="0" dirty="0" smtClean="0"/>
              <a:t>It will only work </a:t>
            </a:r>
            <a:r>
              <a:rPr lang="en-US" dirty="0" smtClean="0"/>
              <a:t>for</a:t>
            </a:r>
            <a:r>
              <a:rPr lang="en-US" baseline="0" dirty="0" smtClean="0"/>
              <a:t> an integer that matches a record in the database, so, raw </a:t>
            </a:r>
            <a:r>
              <a:rPr lang="en-US" baseline="0" dirty="0" err="1" smtClean="0"/>
              <a:t>sql</a:t>
            </a:r>
            <a:r>
              <a:rPr lang="en-US" baseline="0" dirty="0" smtClean="0"/>
              <a:t> would cause an error.</a:t>
            </a:r>
            <a:br>
              <a:rPr lang="en-US" baseline="0" dirty="0" smtClean="0"/>
            </a:br>
            <a:r>
              <a:rPr lang="en-US" baseline="0" dirty="0" smtClean="0"/>
              <a:t/>
            </a:r>
            <a:br>
              <a:rPr lang="en-US" baseline="0" dirty="0" smtClean="0"/>
            </a:br>
            <a:r>
              <a:rPr lang="en-US" baseline="0" dirty="0" smtClean="0"/>
              <a:t>However, someone could mess around with the number and still get access to records they shouldn’t have access to.  So make sure you’re checking if the current user should have access to the record.  That’s outside of the scope of this talk though, so I’m going to move right along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74</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Find_by</a:t>
            </a:r>
            <a:r>
              <a:rPr lang="en-US" dirty="0" smtClean="0"/>
              <a:t> (also known as where)</a:t>
            </a:r>
            <a:r>
              <a:rPr lang="is-IS" dirty="0" smtClean="0"/>
              <a:t>…it’s similar to find, but you pass in both</a:t>
            </a:r>
            <a:r>
              <a:rPr lang="is-IS" baseline="0" dirty="0" smtClean="0"/>
              <a:t> the attribute you’re searching on as well as the value you want that attribute to have.  And, as you can see here, find_by allows  you to specify the values of multiple attributes.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75</a:t>
            </a:fld>
            <a:endParaRPr lang="en-US"/>
          </a:p>
        </p:txBody>
      </p:sp>
    </p:spTree>
    <p:extLst>
      <p:ext uri="{BB962C8B-B14F-4D97-AF65-F5344CB8AC3E}">
        <p14:creationId xmlns:p14="http://schemas.microsoft.com/office/powerpoint/2010/main" val="41065146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could search your</a:t>
            </a:r>
            <a:r>
              <a:rPr lang="en-US" baseline="0" dirty="0" smtClean="0"/>
              <a:t> database for a barbecue joint that serves burnt ends and scores a 5 on “Dad’s Rating”.  If you know my dad, you know that this can only possibly refer to one place – Arthur </a:t>
            </a:r>
            <a:r>
              <a:rPr lang="en-US" baseline="0" dirty="0" err="1" smtClean="0"/>
              <a:t>Bryants</a:t>
            </a:r>
            <a:r>
              <a:rPr lang="en-US" baseline="0" dirty="0" smtClean="0"/>
              <a:t>.  But whether you know my dad or not, will this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76</a:t>
            </a:fld>
            <a:endParaRPr lang="en-US"/>
          </a:p>
        </p:txBody>
      </p:sp>
    </p:spTree>
    <p:extLst>
      <p:ext uri="{BB962C8B-B14F-4D97-AF65-F5344CB8AC3E}">
        <p14:creationId xmlns:p14="http://schemas.microsoft.com/office/powerpoint/2010/main" val="14282132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will not inject!  When you pass in attributes as a hash, </a:t>
            </a:r>
            <a:r>
              <a:rPr lang="en-US" dirty="0" err="1" smtClean="0"/>
              <a:t>ActiveRecord</a:t>
            </a:r>
            <a:r>
              <a:rPr lang="en-US" baseline="0" dirty="0" smtClean="0"/>
              <a:t> escapes special characters and treats the entire thing like a string.  Pass in all the raw </a:t>
            </a:r>
            <a:r>
              <a:rPr lang="en-US" baseline="0" dirty="0" err="1" smtClean="0"/>
              <a:t>sql</a:t>
            </a:r>
            <a:r>
              <a:rPr lang="en-US" baseline="0" dirty="0" smtClean="0"/>
              <a:t> you want, it won’t execute</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77</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you decided to write</a:t>
            </a:r>
            <a:r>
              <a:rPr lang="en-US" baseline="0" dirty="0" smtClean="0"/>
              <a:t> a where query that searches for records based on a </a:t>
            </a:r>
            <a:r>
              <a:rPr lang="en-US" baseline="0" dirty="0" err="1" smtClean="0"/>
              <a:t>sql</a:t>
            </a:r>
            <a:r>
              <a:rPr lang="en-US" baseline="0" dirty="0" smtClean="0"/>
              <a:t> fragment?  In this case, you’re allowing the user to specify the name of the Barbecue joint</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78</a:t>
            </a:fld>
            <a:endParaRPr lang="en-US"/>
          </a:p>
        </p:txBody>
      </p:sp>
    </p:spTree>
    <p:extLst>
      <p:ext uri="{BB962C8B-B14F-4D97-AF65-F5344CB8AC3E}">
        <p14:creationId xmlns:p14="http://schemas.microsoft.com/office/powerpoint/2010/main" val="10659627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they wanted to</a:t>
            </a:r>
            <a:r>
              <a:rPr lang="en-US" baseline="0" dirty="0" smtClean="0"/>
              <a:t>, they could search for Oklahoma Joes (another fine establishment that became even finer when it changed it’s name to Joes Kansas City barbecue).  A great place for barbecue, but, how does it fare against </a:t>
            </a:r>
            <a:r>
              <a:rPr lang="en-US" baseline="0" dirty="0" err="1" smtClean="0"/>
              <a:t>sql</a:t>
            </a:r>
            <a:r>
              <a:rPr lang="en-US" baseline="0" dirty="0" smtClean="0"/>
              <a:t> injection</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79</a:t>
            </a:fld>
            <a:endParaRPr lang="en-US"/>
          </a:p>
        </p:txBody>
      </p:sp>
    </p:spTree>
    <p:extLst>
      <p:ext uri="{BB962C8B-B14F-4D97-AF65-F5344CB8AC3E}">
        <p14:creationId xmlns:p14="http://schemas.microsoft.com/office/powerpoint/2010/main" val="145851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a:t>
            </a:fld>
            <a:endParaRPr lang="en-US"/>
          </a:p>
        </p:txBody>
      </p:sp>
    </p:spTree>
    <p:extLst>
      <p:ext uri="{BB962C8B-B14F-4D97-AF65-F5344CB8AC3E}">
        <p14:creationId xmlns:p14="http://schemas.microsoft.com/office/powerpoint/2010/main" val="1623901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Eeeeehn</a:t>
            </a:r>
            <a:r>
              <a:rPr lang="is-IS" dirty="0" smtClean="0"/>
              <a:t>….not so well.</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80</a:t>
            </a:fld>
            <a:endParaRPr lang="en-US"/>
          </a:p>
        </p:txBody>
      </p:sp>
    </p:spTree>
    <p:extLst>
      <p:ext uri="{BB962C8B-B14F-4D97-AF65-F5344CB8AC3E}">
        <p14:creationId xmlns:p14="http://schemas.microsoft.com/office/powerpoint/2010/main" val="7444913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instance, where allows you to pass in </a:t>
            </a:r>
            <a:r>
              <a:rPr lang="en-US" baseline="0" dirty="0" err="1" smtClean="0"/>
              <a:t>sql</a:t>
            </a:r>
            <a:r>
              <a:rPr lang="en-US" baseline="0" dirty="0" smtClean="0"/>
              <a:t> fragments and you’re passing in whatever your user gives you.</a:t>
            </a:r>
            <a:br>
              <a:rPr lang="en-US" baseline="0" dirty="0" smtClean="0"/>
            </a:br>
            <a:r>
              <a:rPr lang="en-US" baseline="0" dirty="0" smtClean="0"/>
              <a:t/>
            </a:r>
            <a:br>
              <a:rPr lang="en-US" baseline="0" dirty="0" smtClean="0"/>
            </a:br>
            <a:r>
              <a:rPr lang="en-US" baseline="0" dirty="0" smtClean="0"/>
              <a:t>So if your user searches for the restaurant called – single quote, semi colon, DELETE FROM Barbecue dash dash (which, between you and me does not sound like a place with great food), the end result is that you lose your entire Barbecue table.  </a:t>
            </a:r>
            <a:r>
              <a:rPr lang="en-US" baseline="0" dirty="0" err="1" smtClean="0"/>
              <a:t>Womp</a:t>
            </a:r>
            <a:r>
              <a:rPr lang="en-US" baseline="0" dirty="0" smtClean="0"/>
              <a:t> </a:t>
            </a:r>
            <a:r>
              <a:rPr lang="en-US" baseline="0" dirty="0" err="1" smtClean="0"/>
              <a:t>womp</a:t>
            </a:r>
            <a:r>
              <a:rPr lang="en-US" baseline="0" dirty="0" smtClean="0"/>
              <a:t>!</a:t>
            </a:r>
            <a:br>
              <a:rPr lang="en-US" baseline="0" dirty="0" smtClean="0"/>
            </a:br>
            <a:r>
              <a:rPr lang="en-US" baseline="0" dirty="0" smtClean="0"/>
              <a:t/>
            </a:r>
            <a:br>
              <a:rPr lang="en-US" baseline="0" dirty="0" smtClean="0"/>
            </a:br>
            <a:r>
              <a:rPr lang="en-US" baseline="0" dirty="0" smtClean="0"/>
              <a:t>So how do we protect ourselves?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81</a:t>
            </a:fld>
            <a:endParaRPr lang="en-US"/>
          </a:p>
        </p:txBody>
      </p:sp>
    </p:spTree>
    <p:extLst>
      <p:ext uri="{BB962C8B-B14F-4D97-AF65-F5344CB8AC3E}">
        <p14:creationId xmlns:p14="http://schemas.microsoft.com/office/powerpoint/2010/main" val="10739533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 it like this!  Any time you’re using raw </a:t>
            </a:r>
            <a:r>
              <a:rPr lang="en-US" baseline="0" dirty="0" err="1" smtClean="0"/>
              <a:t>sql</a:t>
            </a:r>
            <a:r>
              <a:rPr lang="en-US" baseline="0" dirty="0" smtClean="0"/>
              <a:t>, when you get to the point in the query where you’d put the user supplied data, replace it with a question mark followed by the input.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82</a:t>
            </a:fld>
            <a:endParaRPr lang="en-US"/>
          </a:p>
        </p:txBody>
      </p:sp>
    </p:spTree>
    <p:extLst>
      <p:ext uri="{BB962C8B-B14F-4D97-AF65-F5344CB8AC3E}">
        <p14:creationId xmlns:p14="http://schemas.microsoft.com/office/powerpoint/2010/main" val="30585072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ActiveRecord</a:t>
            </a:r>
            <a:r>
              <a:rPr lang="en-US" dirty="0" smtClean="0"/>
              <a:t> then steps in</a:t>
            </a:r>
            <a:r>
              <a:rPr lang="en-US" baseline="0" dirty="0" smtClean="0"/>
              <a:t> and starts the digital equivalent of baby-proofing the query for you.</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83</a:t>
            </a:fld>
            <a:endParaRPr lang="en-US"/>
          </a:p>
        </p:txBody>
      </p:sp>
    </p:spTree>
    <p:extLst>
      <p:ext uri="{BB962C8B-B14F-4D97-AF65-F5344CB8AC3E}">
        <p14:creationId xmlns:p14="http://schemas.microsoft.com/office/powerpoint/2010/main" val="17103021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thing that </a:t>
            </a:r>
            <a:r>
              <a:rPr lang="en-US" baseline="0" dirty="0" err="1" smtClean="0"/>
              <a:t>ActiveRecord</a:t>
            </a:r>
            <a:r>
              <a:rPr lang="en-US" baseline="0" dirty="0" smtClean="0"/>
              <a:t> will do is sanitize the user input which means it escapes all the special characters and turns the user input into just a string.</a:t>
            </a:r>
            <a:endParaRPr lang="en-US" dirty="0" smtClean="0"/>
          </a:p>
          <a:p>
            <a:r>
              <a:rPr lang="en-US" dirty="0" smtClean="0"/>
              <a:t/>
            </a:r>
            <a:br>
              <a:rPr lang="en-US" dirty="0" smtClean="0"/>
            </a:br>
            <a:r>
              <a:rPr lang="en-US" dirty="0" smtClean="0"/>
              <a:t>That magic happens in </a:t>
            </a:r>
            <a:r>
              <a:rPr lang="en-US" baseline="0" dirty="0" err="1" smtClean="0"/>
              <a:t>active_record</a:t>
            </a:r>
            <a:r>
              <a:rPr lang="en-US" baseline="0" dirty="0" smtClean="0"/>
              <a:t>/</a:t>
            </a:r>
            <a:r>
              <a:rPr lang="en-US" baseline="0" dirty="0" err="1" smtClean="0"/>
              <a:t>sanitization.rb</a:t>
            </a:r>
            <a:r>
              <a:rPr lang="en-US" baseline="0" dirty="0" smtClean="0"/>
              <a:t> with help from </a:t>
            </a:r>
            <a:r>
              <a:rPr lang="en-US" baseline="0" dirty="0" err="1" smtClean="0"/>
              <a:t>quoting.rb</a:t>
            </a:r>
            <a:r>
              <a:rPr lang="en-US" baseline="0" dirty="0" smtClean="0"/>
              <a:t/>
            </a:r>
            <a:br>
              <a:rPr lang="en-US" baseline="0" dirty="0" smtClean="0"/>
            </a:br>
            <a:r>
              <a:rPr lang="en-US" baseline="0" dirty="0" smtClean="0"/>
              <a:t/>
            </a:r>
            <a:br>
              <a:rPr lang="en-US" baseline="0" dirty="0" smtClean="0"/>
            </a:br>
            <a:r>
              <a:rPr lang="en-US" baseline="0" dirty="0" smtClean="0"/>
              <a:t>No matter what nefarious things people pass into your app, by the time it hits your database, it’s nothing more than a string.</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84</a:t>
            </a:fld>
            <a:endParaRPr lang="en-US"/>
          </a:p>
        </p:txBody>
      </p:sp>
    </p:spTree>
    <p:extLst>
      <p:ext uri="{BB962C8B-B14F-4D97-AF65-F5344CB8AC3E}">
        <p14:creationId xmlns:p14="http://schemas.microsoft.com/office/powerpoint/2010/main" val="15371378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thing that happens when you use ‘parameterized queries’ is that the </a:t>
            </a:r>
            <a:r>
              <a:rPr lang="en-US" dirty="0" err="1" smtClean="0"/>
              <a:t>sql</a:t>
            </a:r>
            <a:r>
              <a:rPr lang="en-US" dirty="0" smtClean="0"/>
              <a:t> statement gets sent to the database with placeholders for the question marks. The database will then parse the statement and come up with a “query plan” that is cached for future use.  A token</a:t>
            </a:r>
            <a:r>
              <a:rPr lang="en-US" baseline="0" dirty="0" smtClean="0"/>
              <a:t> is sent back to the app representing that query plan.  When the actual values finally come through, the app sends the query token and the values to the database.  T</a:t>
            </a:r>
            <a:r>
              <a:rPr lang="en-US" dirty="0" smtClean="0"/>
              <a:t>his adds extra security because the database won't veer off the pre-set path.  All of the input from the user is treated as simple</a:t>
            </a:r>
            <a:r>
              <a:rPr lang="en-US" baseline="0" dirty="0" smtClean="0"/>
              <a:t> statements</a:t>
            </a:r>
            <a:r>
              <a:rPr lang="is-IS" baseline="0" dirty="0" smtClean="0"/>
              <a:t>….no matter what they say, they can’t </a:t>
            </a:r>
            <a:r>
              <a:rPr lang="en-US" dirty="0" smtClean="0"/>
              <a:t>change the type of query that was already planned.</a:t>
            </a:r>
          </a:p>
          <a:p>
            <a:endParaRPr lang="en-US" dirty="0" smtClean="0"/>
          </a:p>
          <a:p>
            <a:r>
              <a:rPr lang="en-US" dirty="0" smtClean="0"/>
              <a:t>Now, not all databases</a:t>
            </a:r>
            <a:r>
              <a:rPr lang="en-US" baseline="0" dirty="0" smtClean="0"/>
              <a:t> support this, so the </a:t>
            </a:r>
            <a:r>
              <a:rPr lang="en-US" baseline="0" dirty="0" err="1" smtClean="0"/>
              <a:t>ActiveRecord</a:t>
            </a:r>
            <a:r>
              <a:rPr lang="en-US" baseline="0" dirty="0" smtClean="0"/>
              <a:t> database adapter actually determines how to handle things when you use </a:t>
            </a:r>
            <a:r>
              <a:rPr lang="en-US" baseline="0" dirty="0" err="1" smtClean="0"/>
              <a:t>perameterized</a:t>
            </a:r>
            <a:r>
              <a:rPr lang="en-US" baseline="0" dirty="0" smtClean="0"/>
              <a:t> queries.  Make sure you know how it works for your particular database.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85</a:t>
            </a:fld>
            <a:endParaRPr lang="en-US"/>
          </a:p>
        </p:txBody>
      </p:sp>
    </p:spTree>
    <p:extLst>
      <p:ext uri="{BB962C8B-B14F-4D97-AF65-F5344CB8AC3E}">
        <p14:creationId xmlns:p14="http://schemas.microsoft.com/office/powerpoint/2010/main" val="40362992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is-IS" dirty="0" smtClean="0"/>
              <a:t>….back to the game.  We’re going to step it up a notch....will this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86</a:t>
            </a:fld>
            <a:endParaRPr lang="en-US"/>
          </a:p>
        </p:txBody>
      </p:sp>
    </p:spTree>
    <p:extLst>
      <p:ext uri="{BB962C8B-B14F-4D97-AF65-F5344CB8AC3E}">
        <p14:creationId xmlns:p14="http://schemas.microsoft.com/office/powerpoint/2010/main" val="41856796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it inject?  This isn't even </a:t>
            </a:r>
            <a:r>
              <a:rPr lang="en-US" dirty="0" err="1" smtClean="0"/>
              <a:t>ActiveRecord</a:t>
            </a:r>
            <a:r>
              <a:rPr lang="en-US" dirty="0" smtClean="0"/>
              <a:t>...it's Python (using</a:t>
            </a:r>
            <a:r>
              <a:rPr lang="en-US" baseline="0" dirty="0" smtClean="0"/>
              <a:t> </a:t>
            </a:r>
            <a:r>
              <a:rPr lang="en-US" baseline="0" dirty="0" err="1" smtClean="0"/>
              <a:t>SQLAlchemy</a:t>
            </a:r>
            <a:r>
              <a:rPr lang="en-US" baseline="0" dirty="0" smtClean="0"/>
              <a:t>).  I’m just trying to make sure you’re all awake.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87</a:t>
            </a:fld>
            <a:endParaRPr lang="en-US"/>
          </a:p>
        </p:txBody>
      </p:sp>
    </p:spTree>
    <p:extLst>
      <p:ext uri="{BB962C8B-B14F-4D97-AF65-F5344CB8AC3E}">
        <p14:creationId xmlns:p14="http://schemas.microsoft.com/office/powerpoint/2010/main" val="1179785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if your curious, that particular statement wouldn’t inject because ‘</a:t>
            </a:r>
            <a:r>
              <a:rPr lang="en-US" dirty="0" err="1" smtClean="0"/>
              <a:t>filter_by</a:t>
            </a:r>
            <a:r>
              <a:rPr lang="en-US" dirty="0" smtClean="0"/>
              <a:t>’ automatically</a:t>
            </a:r>
            <a:r>
              <a:rPr lang="en-US" baseline="0" dirty="0" smtClean="0"/>
              <a:t> escapes special character in user input.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88</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you wanted to search for all barbecue joints that are NOT expensive</a:t>
            </a:r>
            <a:r>
              <a:rPr lang="is-IS" dirty="0" smtClean="0"/>
              <a:t>…but, to make it easier to determine which ones are</a:t>
            </a:r>
            <a:r>
              <a:rPr lang="is-IS" baseline="0" dirty="0" smtClean="0"/>
              <a:t> delicious,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89</a:t>
            </a:fld>
            <a:endParaRPr lang="en-US"/>
          </a:p>
        </p:txBody>
      </p:sp>
    </p:spTree>
    <p:extLst>
      <p:ext uri="{BB962C8B-B14F-4D97-AF65-F5344CB8AC3E}">
        <p14:creationId xmlns:p14="http://schemas.microsoft.com/office/powerpoint/2010/main" val="237279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She'd wait for the register to close...signaling that the transaction had officially come to an end.  Then she'd try to sneak something else in there.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a:t>
            </a:fld>
            <a:endParaRPr lang="en-US"/>
          </a:p>
        </p:txBody>
      </p:sp>
    </p:spTree>
    <p:extLst>
      <p:ext uri="{BB962C8B-B14F-4D97-AF65-F5344CB8AC3E}">
        <p14:creationId xmlns:p14="http://schemas.microsoft.com/office/powerpoint/2010/main" val="9065725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group by</a:t>
            </a:r>
            <a:r>
              <a:rPr lang="en-US" baseline="0" dirty="0" smtClean="0"/>
              <a:t> </a:t>
            </a:r>
            <a:r>
              <a:rPr lang="en-US" baseline="0" dirty="0" err="1" smtClean="0"/>
              <a:t>dads_rating</a:t>
            </a:r>
            <a:r>
              <a:rPr lang="en-US" baseline="0" dirty="0" smtClean="0"/>
              <a:t>.   Is this vulnerable to </a:t>
            </a:r>
            <a:r>
              <a:rPr lang="en-US" baseline="0" dirty="0" err="1" smtClean="0"/>
              <a:t>sql</a:t>
            </a:r>
            <a:r>
              <a:rPr lang="en-US" baseline="0" dirty="0" smtClean="0"/>
              <a:t> injection?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90</a:t>
            </a:fld>
            <a:endParaRPr lang="en-US"/>
          </a:p>
        </p:txBody>
      </p:sp>
    </p:spTree>
    <p:extLst>
      <p:ext uri="{BB962C8B-B14F-4D97-AF65-F5344CB8AC3E}">
        <p14:creationId xmlns:p14="http://schemas.microsoft.com/office/powerpoint/2010/main" val="39815334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The</a:t>
            </a:r>
            <a:r>
              <a:rPr lang="en-US" baseline="0" dirty="0" smtClean="0"/>
              <a:t> group method allows for </a:t>
            </a:r>
            <a:r>
              <a:rPr lang="en-US" baseline="0" dirty="0" err="1" smtClean="0"/>
              <a:t>sql</a:t>
            </a:r>
            <a:r>
              <a:rPr lang="en-US" baseline="0" dirty="0" smtClean="0"/>
              <a:t> to be passed in so if you’re putting user data directly into the query, you’re at risk of being hacked.</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91</a:t>
            </a:fld>
            <a:endParaRPr lang="en-US"/>
          </a:p>
        </p:txBody>
      </p:sp>
    </p:spTree>
    <p:extLst>
      <p:ext uri="{BB962C8B-B14F-4D97-AF65-F5344CB8AC3E}">
        <p14:creationId xmlns:p14="http://schemas.microsoft.com/office/powerpoint/2010/main" val="31959889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is-IS" dirty="0" smtClean="0"/>
              <a:t>….I think we have time for one more.</a:t>
            </a:r>
            <a:r>
              <a:rPr lang="is-IS" baseline="0" dirty="0" smtClean="0"/>
              <a:t>  Let’s take a look at having....This one usually ends up at the end of a chain of other selection criteria.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92</a:t>
            </a:fld>
            <a:endParaRPr lang="en-US"/>
          </a:p>
        </p:txBody>
      </p:sp>
    </p:spTree>
    <p:extLst>
      <p:ext uri="{BB962C8B-B14F-4D97-AF65-F5344CB8AC3E}">
        <p14:creationId xmlns:p14="http://schemas.microsoft.com/office/powerpoint/2010/main" val="30288011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we’re looking for</a:t>
            </a:r>
            <a:r>
              <a:rPr lang="en-US" baseline="0" dirty="0" smtClean="0"/>
              <a:t> barbecue restaurants that aren’t expensive and we want to group the by location; however, we only want the ones that have a “</a:t>
            </a:r>
            <a:r>
              <a:rPr lang="en-US" baseline="0" dirty="0" err="1" smtClean="0"/>
              <a:t>dads_rating</a:t>
            </a:r>
            <a:r>
              <a:rPr lang="en-US" baseline="0" dirty="0" smtClean="0"/>
              <a:t>” greater than the value specified by the user.  Will it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93</a:t>
            </a:fld>
            <a:endParaRPr lang="en-US"/>
          </a:p>
        </p:txBody>
      </p:sp>
    </p:spTree>
    <p:extLst>
      <p:ext uri="{BB962C8B-B14F-4D97-AF65-F5344CB8AC3E}">
        <p14:creationId xmlns:p14="http://schemas.microsoft.com/office/powerpoint/2010/main" val="19773591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know it!  The #having method is at</a:t>
            </a:r>
            <a:r>
              <a:rPr lang="en-US" baseline="0" dirty="0" smtClean="0"/>
              <a:t> greater risk than many other methods because it accepts </a:t>
            </a:r>
            <a:r>
              <a:rPr lang="en-US" baseline="0" dirty="0" err="1" smtClean="0"/>
              <a:t>sql</a:t>
            </a:r>
            <a:r>
              <a:rPr lang="en-US" baseline="0" dirty="0" smtClean="0"/>
              <a:t> AND it’s </a:t>
            </a:r>
            <a:r>
              <a:rPr lang="en-US" baseline="0" dirty="0" err="1" smtClean="0"/>
              <a:t>usualy</a:t>
            </a:r>
            <a:r>
              <a:rPr lang="en-US" baseline="0" dirty="0" smtClean="0"/>
              <a:t> at the end of the </a:t>
            </a:r>
            <a:r>
              <a:rPr lang="en-US" baseline="0" dirty="0" err="1" smtClean="0"/>
              <a:t>sql</a:t>
            </a:r>
            <a:r>
              <a:rPr lang="en-US" baseline="0" dirty="0" smtClean="0"/>
              <a:t> statement chain.  That makes it easier for people to shove their own </a:t>
            </a:r>
            <a:r>
              <a:rPr lang="en-US" baseline="0" dirty="0" err="1" smtClean="0"/>
              <a:t>sql</a:t>
            </a:r>
            <a:r>
              <a:rPr lang="en-US" baseline="0" dirty="0" smtClean="0"/>
              <a:t> in there and have it work.</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94</a:t>
            </a:fld>
            <a:endParaRPr lang="en-US"/>
          </a:p>
        </p:txBody>
      </p:sp>
    </p:spTree>
    <p:extLst>
      <p:ext uri="{BB962C8B-B14F-4D97-AF65-F5344CB8AC3E}">
        <p14:creationId xmlns:p14="http://schemas.microsoft.com/office/powerpoint/2010/main" val="4235490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this is easily fixed</a:t>
            </a:r>
            <a:r>
              <a:rPr lang="en-US" baseline="0" dirty="0" smtClean="0"/>
              <a:t> with parameterized queries (just the same as the #where method).  And that’s one of the other great things about </a:t>
            </a:r>
            <a:r>
              <a:rPr lang="en-US" baseline="0" dirty="0" err="1" smtClean="0"/>
              <a:t>ActiveRecord</a:t>
            </a:r>
            <a:r>
              <a:rPr lang="en-US" baseline="0" dirty="0" smtClean="0"/>
              <a:t> is that if you spend just a bit of time with it, you’ll start to see patterns emerge.  In almost every instance where you put your data at risk by taking in user input, you can keep things safe by following the parameterized query patter.  Easy </a:t>
            </a:r>
            <a:r>
              <a:rPr lang="en-US" baseline="0" dirty="0" err="1" smtClean="0"/>
              <a:t>peasy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95</a:t>
            </a:fld>
            <a:endParaRPr lang="en-US"/>
          </a:p>
        </p:txBody>
      </p:sp>
    </p:spTree>
    <p:extLst>
      <p:ext uri="{BB962C8B-B14F-4D97-AF65-F5344CB8AC3E}">
        <p14:creationId xmlns:p14="http://schemas.microsoft.com/office/powerpoint/2010/main" val="36932253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you may be thinking, if people are aware of these vulnerabilities, why hasn't it been fixed?  I'll go back to my hotel room tonight, write the patch and open a PR! If only it were that simple.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96</a:t>
            </a:fld>
            <a:endParaRPr lang="en-US"/>
          </a:p>
        </p:txBody>
      </p:sp>
    </p:spTree>
    <p:extLst>
      <p:ext uri="{BB962C8B-B14F-4D97-AF65-F5344CB8AC3E}">
        <p14:creationId xmlns:p14="http://schemas.microsoft.com/office/powerpoint/2010/main" val="12704259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yet another example of that age old tension between freedom</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97</a:t>
            </a:fld>
            <a:endParaRPr lang="en-US"/>
          </a:p>
        </p:txBody>
      </p:sp>
    </p:spTree>
    <p:extLst>
      <p:ext uri="{BB962C8B-B14F-4D97-AF65-F5344CB8AC3E}">
        <p14:creationId xmlns:p14="http://schemas.microsoft.com/office/powerpoint/2010/main" val="27950326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security.  Those vulnerabilities are there to allow us flexibility.</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98</a:t>
            </a:fld>
            <a:endParaRPr lang="en-US"/>
          </a:p>
        </p:txBody>
      </p:sp>
    </p:spTree>
    <p:extLst>
      <p:ext uri="{BB962C8B-B14F-4D97-AF65-F5344CB8AC3E}">
        <p14:creationId xmlns:p14="http://schemas.microsoft.com/office/powerpoint/2010/main" val="13563524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coffee shop I worked at gave baristas wide </a:t>
            </a:r>
            <a:r>
              <a:rPr lang="en-US" dirty="0" err="1" smtClean="0"/>
              <a:t>lattitude</a:t>
            </a:r>
            <a:r>
              <a:rPr lang="en-US" dirty="0" smtClean="0"/>
              <a:t> on bonus shots and upgrades to allow us to surprise and delight customers.  They could have locked things down with a policy that said, "No one ever gets anything they didn't pay for."  And that definitely would have meant that Susie's "I'd like a latte but I want to pay for a triple espresso" shtick would never work.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99</a:t>
            </a:fld>
            <a:endParaRPr lang="en-US"/>
          </a:p>
        </p:txBody>
      </p:sp>
    </p:spTree>
    <p:extLst>
      <p:ext uri="{BB962C8B-B14F-4D97-AF65-F5344CB8AC3E}">
        <p14:creationId xmlns:p14="http://schemas.microsoft.com/office/powerpoint/2010/main" val="349593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459512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991198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21520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79115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27154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997637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BAC8F7-BD32-474E-B28A-204183C77CB1}" type="datetimeFigureOut">
              <a:rPr lang="en-US" smtClean="0"/>
              <a:t>5/4/16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31031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BAC8F7-BD32-474E-B28A-204183C77CB1}" type="datetimeFigureOut">
              <a:rPr lang="en-US" smtClean="0"/>
              <a:t>5/4/16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84010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BAC8F7-BD32-474E-B28A-204183C77CB1}" type="datetimeFigureOut">
              <a:rPr lang="en-US" smtClean="0"/>
              <a:t>5/4/16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58645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72711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8643712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7BAC8F7-BD32-474E-B28A-204183C77CB1}" type="datetimeFigureOut">
              <a:rPr lang="en-US" smtClean="0"/>
              <a:t>5/4/16</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F8A3030-C119-F641-8258-E4CC103D514D}" type="slidenum">
              <a:rPr lang="en-US" smtClean="0"/>
              <a:t>‹#›</a:t>
            </a:fld>
            <a:endParaRPr lang="en-US"/>
          </a:p>
        </p:txBody>
      </p:sp>
    </p:spTree>
    <p:extLst>
      <p:ext uri="{BB962C8B-B14F-4D97-AF65-F5344CB8AC3E}">
        <p14:creationId xmlns:p14="http://schemas.microsoft.com/office/powerpoint/2010/main" val="3540370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9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9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9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9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9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7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7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9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ffee-c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84077687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ffee-disast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gic-pr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mplicated-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curs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ye-slit-th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ye-slit-got-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g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our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3382931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975576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b-develop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tch-c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in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hac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ffee-c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89156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rsonal-inf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ble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ld-to-vo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usie-intr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hr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inforest-pup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oog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aci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inforest-pup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60817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qu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tch-reques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mploye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73570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ine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20641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i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20641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uble-espress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20641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th-cas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sed-do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do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dy-charac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ql-sel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d-sq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dele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taurant-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estaurant-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sie-tr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was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tun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tu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6305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tu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2" descr="fortune-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uble-espress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683676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cker-harv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asy-to-autom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en-pwn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yea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r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na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714055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latiron-ru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7341511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ar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wh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wh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uraliz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tle-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ill-it-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655270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filled-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_b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9175213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_by-filled-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917521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926572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ere-ba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8141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65527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by-sa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nitiz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73951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lanned-rou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85005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yth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yth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18703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064910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8014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99926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8134776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14839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38764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14839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uby-pat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eed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67944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cur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67944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ffee-c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199705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3111</TotalTime>
  <Words>4364</Words>
  <Application>Microsoft Macintosh PowerPoint</Application>
  <PresentationFormat>On-screen Show (16:9)</PresentationFormat>
  <Paragraphs>372</Paragraphs>
  <Slides>107</Slides>
  <Notes>107</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Flatiron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Rudder</dc:creator>
  <cp:lastModifiedBy>Jessica Rudder</cp:lastModifiedBy>
  <cp:revision>108</cp:revision>
  <dcterms:created xsi:type="dcterms:W3CDTF">2016-05-04T14:31:41Z</dcterms:created>
  <dcterms:modified xsi:type="dcterms:W3CDTF">2016-05-06T18:22:47Z</dcterms:modified>
</cp:coreProperties>
</file>